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62" r:id="rId5"/>
    <p:sldId id="259" r:id="rId6"/>
    <p:sldId id="260" r:id="rId7"/>
    <p:sldId id="263" r:id="rId8"/>
    <p:sldId id="265" r:id="rId9"/>
    <p:sldId id="267" r:id="rId10"/>
    <p:sldId id="268" r:id="rId11"/>
    <p:sldId id="266" r:id="rId12"/>
    <p:sldId id="269" r:id="rId13"/>
    <p:sldId id="275" r:id="rId14"/>
    <p:sldId id="276" r:id="rId15"/>
    <p:sldId id="277" r:id="rId16"/>
    <p:sldId id="278" r:id="rId17"/>
    <p:sldId id="279" r:id="rId18"/>
    <p:sldId id="280" r:id="rId19"/>
    <p:sldId id="281" r:id="rId20"/>
    <p:sldId id="282" r:id="rId21"/>
    <p:sldId id="287" r:id="rId22"/>
    <p:sldId id="285" r:id="rId23"/>
    <p:sldId id="286"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29" autoAdjust="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22"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140FFA8-2E66-453D-B608-85EA1374AE18}" type="datetimeFigureOut">
              <a:rPr lang="en-US" smtClean="0"/>
              <a:t>11/14/2016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C45F4F0-B4BE-4638-86EA-DD3400970443}" type="slidenum">
              <a:rPr lang="en-US" smtClean="0"/>
              <a:t>‹#›</a:t>
            </a:fld>
            <a:endParaRPr lang="en-US"/>
          </a:p>
        </p:txBody>
      </p:sp>
    </p:spTree>
    <p:extLst>
      <p:ext uri="{BB962C8B-B14F-4D97-AF65-F5344CB8AC3E}">
        <p14:creationId xmlns:p14="http://schemas.microsoft.com/office/powerpoint/2010/main" val="2854221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45F4F0-B4BE-4638-86EA-DD3400970443}" type="slidenum">
              <a:rPr lang="en-US" smtClean="0"/>
              <a:t>4</a:t>
            </a:fld>
            <a:endParaRPr lang="en-US"/>
          </a:p>
        </p:txBody>
      </p:sp>
    </p:spTree>
    <p:extLst>
      <p:ext uri="{BB962C8B-B14F-4D97-AF65-F5344CB8AC3E}">
        <p14:creationId xmlns:p14="http://schemas.microsoft.com/office/powerpoint/2010/main" val="3419593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94EB196-67C5-4710-8BFB-61F7BBEBCA7B}" type="datetimeFigureOut">
              <a:rPr lang="en-US" smtClean="0"/>
              <a:t>11/14/2016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DA2C1797-FB08-468F-9B95-349CB67F9AA5}"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4EB196-67C5-4710-8BFB-61F7BBEBCA7B}"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C1797-FB08-468F-9B95-349CB67F9AA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4EB196-67C5-4710-8BFB-61F7BBEBCA7B}"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C1797-FB08-468F-9B95-349CB67F9AA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4EB196-67C5-4710-8BFB-61F7BBEBCA7B}"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C1797-FB08-468F-9B95-349CB67F9AA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94EB196-67C5-4710-8BFB-61F7BBEBCA7B}"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DA2C1797-FB08-468F-9B95-349CB67F9AA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94EB196-67C5-4710-8BFB-61F7BBEBCA7B}"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C1797-FB08-468F-9B95-349CB67F9AA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94EB196-67C5-4710-8BFB-61F7BBEBCA7B}"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2C1797-FB08-468F-9B95-349CB67F9AA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94EB196-67C5-4710-8BFB-61F7BBEBCA7B}"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2C1797-FB08-468F-9B95-349CB67F9AA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4EB196-67C5-4710-8BFB-61F7BBEBCA7B}"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2C1797-FB08-468F-9B95-349CB67F9AA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94EB196-67C5-4710-8BFB-61F7BBEBCA7B}"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C1797-FB08-468F-9B95-349CB67F9AA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94EB196-67C5-4710-8BFB-61F7BBEBCA7B}"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C1797-FB08-468F-9B95-349CB67F9AA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94EB196-67C5-4710-8BFB-61F7BBEBCA7B}" type="datetimeFigureOut">
              <a:rPr lang="en-US" smtClean="0"/>
              <a:t>11/14/2016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A2C1797-FB08-468F-9B95-349CB67F9AA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keeneseibert.com/" TargetMode="External"/><Relationship Id="rId2" Type="http://schemas.openxmlformats.org/officeDocument/2006/relationships/hyperlink" Target="mailto:Mark@KeeneSeibert.com" TargetMode="External"/><Relationship Id="rId1" Type="http://schemas.openxmlformats.org/officeDocument/2006/relationships/slideLayout" Target="../slideLayouts/slideLayout1.xml"/><Relationship Id="rId4" Type="http://schemas.openxmlformats.org/officeDocument/2006/relationships/hyperlink" Target="http://www.austinhealthlaw.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www.bls.gov/"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1470025"/>
          </a:xfrm>
        </p:spPr>
        <p:txBody>
          <a:bodyPr>
            <a:normAutofit/>
          </a:bodyPr>
          <a:lstStyle/>
          <a:p>
            <a:r>
              <a:rPr lang="en-US" sz="3200" dirty="0" smtClean="0">
                <a:solidFill>
                  <a:srgbClr val="FF0000"/>
                </a:solidFill>
              </a:rPr>
              <a:t>DAMAGE CAPS in Medical Malpractice Cases</a:t>
            </a:r>
            <a:endParaRPr lang="en-US" sz="3200" dirty="0">
              <a:solidFill>
                <a:srgbClr val="FF0000"/>
              </a:solidFill>
            </a:endParaRPr>
          </a:p>
        </p:txBody>
      </p:sp>
      <p:sp>
        <p:nvSpPr>
          <p:cNvPr id="3" name="Subtitle 2"/>
          <p:cNvSpPr>
            <a:spLocks noGrp="1"/>
          </p:cNvSpPr>
          <p:nvPr>
            <p:ph type="subTitle" idx="1"/>
          </p:nvPr>
        </p:nvSpPr>
        <p:spPr/>
        <p:txBody>
          <a:bodyPr>
            <a:normAutofit fontScale="92500" lnSpcReduction="20000"/>
          </a:bodyPr>
          <a:lstStyle/>
          <a:p>
            <a:r>
              <a:rPr lang="en-US" sz="1600" dirty="0" smtClean="0"/>
              <a:t>Presented By:  Mark A. Keene</a:t>
            </a:r>
          </a:p>
          <a:p>
            <a:r>
              <a:rPr lang="en-US" sz="1600" dirty="0" smtClean="0"/>
              <a:t>KEENE &amp; SEIBERT, P.C.</a:t>
            </a:r>
          </a:p>
          <a:p>
            <a:r>
              <a:rPr lang="en-US" sz="1600" dirty="0" smtClean="0"/>
              <a:t>609 Castle Ridge Rd., Suite 100</a:t>
            </a:r>
          </a:p>
          <a:p>
            <a:r>
              <a:rPr lang="en-US" sz="1600" dirty="0" smtClean="0"/>
              <a:t>Austin, TX 78746</a:t>
            </a:r>
          </a:p>
          <a:p>
            <a:r>
              <a:rPr lang="en-US" sz="1600" dirty="0" smtClean="0"/>
              <a:t>Tel:  (512) 343-6248</a:t>
            </a:r>
          </a:p>
          <a:p>
            <a:r>
              <a:rPr lang="en-US" sz="1600" dirty="0" smtClean="0"/>
              <a:t>Email:  </a:t>
            </a:r>
            <a:r>
              <a:rPr lang="en-US" sz="1600" dirty="0" smtClean="0">
                <a:hlinkClick r:id="rId2"/>
              </a:rPr>
              <a:t>Mark@KeeneSeibert.com</a:t>
            </a:r>
            <a:endParaRPr lang="en-US" sz="1600" dirty="0" smtClean="0"/>
          </a:p>
          <a:p>
            <a:r>
              <a:rPr lang="en-US" sz="1600" dirty="0" smtClean="0"/>
              <a:t>Website:  </a:t>
            </a:r>
            <a:r>
              <a:rPr lang="en-US" sz="1600" dirty="0" smtClean="0">
                <a:hlinkClick r:id="rId3"/>
              </a:rPr>
              <a:t>www.KeeneSeibert.com</a:t>
            </a:r>
            <a:r>
              <a:rPr lang="en-US" sz="1600" dirty="0" smtClean="0"/>
              <a:t> or </a:t>
            </a:r>
            <a:r>
              <a:rPr lang="en-US" sz="1600" dirty="0" smtClean="0">
                <a:hlinkClick r:id="rId4"/>
              </a:rPr>
              <a:t>www.AustinHealthLaw.com</a:t>
            </a:r>
            <a:endParaRPr lang="en-US" sz="1600" dirty="0" smtClean="0"/>
          </a:p>
          <a:p>
            <a:endParaRPr lang="en-US" sz="1200" dirty="0"/>
          </a:p>
        </p:txBody>
      </p:sp>
    </p:spTree>
    <p:extLst>
      <p:ext uri="{BB962C8B-B14F-4D97-AF65-F5344CB8AC3E}">
        <p14:creationId xmlns:p14="http://schemas.microsoft.com/office/powerpoint/2010/main" val="9686508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1000"/>
            <a:ext cx="8346830" cy="457200"/>
          </a:xfrm>
        </p:spPr>
        <p:txBody>
          <a:bodyPr>
            <a:normAutofit/>
          </a:bodyPr>
          <a:lstStyle/>
          <a:p>
            <a:pPr algn="l"/>
            <a:r>
              <a:rPr lang="en-US" sz="2800" dirty="0" smtClean="0">
                <a:solidFill>
                  <a:srgbClr val="FF0000"/>
                </a:solidFill>
              </a:rPr>
              <a:t>Key Points</a:t>
            </a:r>
            <a:endParaRPr lang="en-US" sz="2800" dirty="0">
              <a:solidFill>
                <a:srgbClr val="FF0000"/>
              </a:solidFill>
            </a:endParaRPr>
          </a:p>
        </p:txBody>
      </p:sp>
      <p:sp>
        <p:nvSpPr>
          <p:cNvPr id="3" name="Subtitle 2"/>
          <p:cNvSpPr>
            <a:spLocks noGrp="1"/>
          </p:cNvSpPr>
          <p:nvPr>
            <p:ph type="subTitle" idx="1"/>
          </p:nvPr>
        </p:nvSpPr>
        <p:spPr>
          <a:xfrm>
            <a:off x="228600" y="1066800"/>
            <a:ext cx="8534400" cy="5638800"/>
          </a:xfrm>
        </p:spPr>
        <p:txBody>
          <a:bodyPr>
            <a:noAutofit/>
          </a:bodyPr>
          <a:lstStyle/>
          <a:p>
            <a:pPr algn="l"/>
            <a:r>
              <a:rPr lang="en-US" sz="1400" dirty="0" smtClean="0"/>
              <a:t>• The damages cap for wrongful death and survival cases is also per “Claimant.” </a:t>
            </a:r>
          </a:p>
          <a:p>
            <a:pPr algn="l"/>
            <a:endParaRPr lang="en-US" sz="1400" dirty="0" smtClean="0"/>
          </a:p>
          <a:p>
            <a:pPr algn="l"/>
            <a:r>
              <a:rPr lang="en-US" sz="1400" dirty="0" smtClean="0"/>
              <a:t>• “Claimant “ is defined by §74.001(2) as “a person, including a decedent’s estate” and “[a]</a:t>
            </a:r>
            <a:r>
              <a:rPr lang="en-US" sz="1400" dirty="0" err="1" smtClean="0"/>
              <a:t>ll</a:t>
            </a:r>
            <a:r>
              <a:rPr lang="en-US" sz="1400" dirty="0" smtClean="0"/>
              <a:t> persons claiming to have sustained damages as the result of the bodily injury or death of a single person are considered a single claimant.”</a:t>
            </a:r>
          </a:p>
          <a:p>
            <a:pPr algn="l"/>
            <a:endParaRPr lang="en-US" sz="1400" dirty="0"/>
          </a:p>
          <a:p>
            <a:pPr algn="l"/>
            <a:r>
              <a:rPr lang="en-US" sz="1400" dirty="0" smtClean="0"/>
              <a:t>• Thus, all plaintiffs, including those whose claim derive from the underlying tort/injury, all share in the single 500k cap as they are considered a single “claimant.” </a:t>
            </a:r>
          </a:p>
          <a:p>
            <a:pPr algn="l"/>
            <a:endParaRPr lang="en-US" sz="1400" dirty="0" smtClean="0"/>
          </a:p>
          <a:p>
            <a:pPr algn="l"/>
            <a:r>
              <a:rPr lang="en-US" sz="1400" dirty="0" smtClean="0"/>
              <a:t>• Unlike the non-economic damages cap contained in §74.301(a) &amp; (b), there is no separate WD cap for health care institutions.  Thus, and as </a:t>
            </a:r>
            <a:r>
              <a:rPr lang="en-US" sz="1400" dirty="0"/>
              <a:t>§</a:t>
            </a:r>
            <a:r>
              <a:rPr lang="en-US" sz="1400" dirty="0" smtClean="0"/>
              <a:t>74.303(a) states, the 500K cap applies regardless of the number of physicians or health care institutions joined in the case.   </a:t>
            </a:r>
            <a:endParaRPr lang="en-US" sz="1400" dirty="0" smtClean="0">
              <a:solidFill>
                <a:srgbClr val="00B050"/>
              </a:solidFill>
            </a:endParaRPr>
          </a:p>
          <a:p>
            <a:pPr algn="l"/>
            <a:endParaRPr lang="en-US" sz="1400" dirty="0">
              <a:solidFill>
                <a:srgbClr val="00B050"/>
              </a:solidFill>
            </a:endParaRPr>
          </a:p>
          <a:p>
            <a:pPr algn="l"/>
            <a:r>
              <a:rPr lang="en-US" sz="1400" dirty="0" smtClean="0"/>
              <a:t>• The 500k cap includes ALL damages awarded….almost.  The cap includes lost wages, pre-judgment interest, as well as exemplary damages, but does not include past or future medical expenses.</a:t>
            </a:r>
          </a:p>
          <a:p>
            <a:pPr algn="l"/>
            <a:endParaRPr lang="en-US" sz="1400" dirty="0"/>
          </a:p>
          <a:p>
            <a:pPr algn="l"/>
            <a:r>
              <a:rPr lang="en-US" sz="1400" dirty="0"/>
              <a:t>• </a:t>
            </a:r>
            <a:r>
              <a:rPr lang="en-US" sz="1400" dirty="0" smtClean="0"/>
              <a:t>In addition to the WD cap, there is also the non-economic damages cap to consider.  Thus, WD claimants are limited to 250K in non-economic damages, as well as being limited to 500K overall for all damages (except past and future medical expenses).  </a:t>
            </a:r>
            <a:r>
              <a:rPr lang="en-US" sz="1400" i="1" dirty="0" smtClean="0"/>
              <a:t>See, THI of Texas Lubbock I, LLC. v. </a:t>
            </a:r>
            <a:r>
              <a:rPr lang="en-US" sz="1400" i="1" dirty="0" err="1" smtClean="0"/>
              <a:t>Perea</a:t>
            </a:r>
            <a:r>
              <a:rPr lang="en-US" sz="1400" i="1" dirty="0" smtClean="0"/>
              <a:t>, </a:t>
            </a:r>
            <a:r>
              <a:rPr lang="en-US" sz="1400" dirty="0" smtClean="0"/>
              <a:t>329 S.W.3d 548 (Tex. App. – Amarillo 2010, pet. denied); </a:t>
            </a:r>
            <a:r>
              <a:rPr lang="en-US" sz="1400" i="1" dirty="0" smtClean="0"/>
              <a:t>Rio Grande </a:t>
            </a:r>
            <a:r>
              <a:rPr lang="en-US" sz="1400" i="1" dirty="0" err="1" smtClean="0"/>
              <a:t>Reg’l</a:t>
            </a:r>
            <a:r>
              <a:rPr lang="en-US" sz="1400" i="1" dirty="0" smtClean="0"/>
              <a:t> Hosp. v. Villarreal, </a:t>
            </a:r>
            <a:r>
              <a:rPr lang="en-US" sz="1400" dirty="0" smtClean="0"/>
              <a:t>329  S.W.3d 594 (Tex. App. – Corpus Christi 2010,  pet. granted, </a:t>
            </a:r>
            <a:r>
              <a:rPr lang="en-US" sz="1400" dirty="0" err="1" smtClean="0"/>
              <a:t>judgm’t</a:t>
            </a:r>
            <a:r>
              <a:rPr lang="en-US" sz="1400" dirty="0" smtClean="0"/>
              <a:t> vacated </a:t>
            </a:r>
            <a:r>
              <a:rPr lang="en-US" sz="1400" dirty="0" err="1" smtClean="0"/>
              <a:t>w.r.m</a:t>
            </a:r>
            <a:r>
              <a:rPr lang="en-US" sz="1400" dirty="0" smtClean="0"/>
              <a:t>.) </a:t>
            </a:r>
          </a:p>
          <a:p>
            <a:pPr algn="l"/>
            <a:endParaRPr lang="en-US" sz="1400" dirty="0" smtClean="0"/>
          </a:p>
          <a:p>
            <a:pPr algn="l"/>
            <a:r>
              <a:rPr lang="en-US" sz="1400" dirty="0" smtClean="0"/>
              <a:t>• The 500K cap is indexed to increases in a specific CPI as of August 29, 1977, the operative date of the former Article 4590i.  Thus, to calculate the current WD cap, you will have to do some math. </a:t>
            </a:r>
          </a:p>
          <a:p>
            <a:pPr algn="l"/>
            <a:endParaRPr lang="en-US" sz="1400" dirty="0">
              <a:solidFill>
                <a:srgbClr val="00B050"/>
              </a:solidFill>
            </a:endParaRPr>
          </a:p>
          <a:p>
            <a:pPr algn="l"/>
            <a:r>
              <a:rPr lang="en-US" sz="1400" dirty="0" smtClean="0">
                <a:solidFill>
                  <a:srgbClr val="00B050"/>
                </a:solidFill>
              </a:rPr>
              <a:t> </a:t>
            </a:r>
            <a:endParaRPr lang="en-US" sz="1400" dirty="0">
              <a:solidFill>
                <a:srgbClr val="00B050"/>
              </a:solidFill>
            </a:endParaRPr>
          </a:p>
        </p:txBody>
      </p:sp>
    </p:spTree>
    <p:extLst>
      <p:ext uri="{BB962C8B-B14F-4D97-AF65-F5344CB8AC3E}">
        <p14:creationId xmlns:p14="http://schemas.microsoft.com/office/powerpoint/2010/main" val="17153681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
            <a:ext cx="8229600" cy="990600"/>
          </a:xfrm>
        </p:spPr>
        <p:txBody>
          <a:bodyPr>
            <a:normAutofit/>
          </a:bodyPr>
          <a:lstStyle/>
          <a:p>
            <a:r>
              <a:rPr lang="en-US" sz="2800" dirty="0" smtClean="0"/>
              <a:t>Calculating the current WD cap</a:t>
            </a:r>
            <a:endParaRPr lang="en-US" sz="2800" dirty="0"/>
          </a:p>
        </p:txBody>
      </p:sp>
      <p:sp>
        <p:nvSpPr>
          <p:cNvPr id="3" name="Subtitle 2"/>
          <p:cNvSpPr>
            <a:spLocks noGrp="1"/>
          </p:cNvSpPr>
          <p:nvPr>
            <p:ph type="subTitle" idx="1"/>
          </p:nvPr>
        </p:nvSpPr>
        <p:spPr>
          <a:xfrm>
            <a:off x="457200" y="1600200"/>
            <a:ext cx="7924800" cy="4876800"/>
          </a:xfrm>
        </p:spPr>
        <p:txBody>
          <a:bodyPr>
            <a:normAutofit lnSpcReduction="10000"/>
          </a:bodyPr>
          <a:lstStyle/>
          <a:p>
            <a:pPr marL="514350" indent="-514350" algn="l">
              <a:buAutoNum type="arabicPeriod"/>
            </a:pPr>
            <a:r>
              <a:rPr lang="en-US" dirty="0" smtClean="0"/>
              <a:t>Divide the current CPI-W figure by the August 29, 1977 CPI-W to determine the “multiplier”</a:t>
            </a:r>
          </a:p>
          <a:p>
            <a:pPr marL="514350" indent="-514350" algn="l">
              <a:buAutoNum type="arabicPeriod"/>
            </a:pPr>
            <a:r>
              <a:rPr lang="en-US" dirty="0" smtClean="0"/>
              <a:t>August 29, 1977 CPI-W was 61.4</a:t>
            </a:r>
          </a:p>
          <a:p>
            <a:pPr marL="514350" indent="-514350" algn="l">
              <a:buAutoNum type="arabicPeriod"/>
            </a:pPr>
            <a:r>
              <a:rPr lang="en-US" dirty="0" smtClean="0"/>
              <a:t>September 2016 CPI-W is 234.989</a:t>
            </a:r>
          </a:p>
          <a:p>
            <a:pPr marL="514350" indent="-514350" algn="l">
              <a:buAutoNum type="arabicPeriod"/>
            </a:pPr>
            <a:r>
              <a:rPr lang="en-US" dirty="0" smtClean="0"/>
              <a:t>Divide Current CPI-W by Aug. 1977 CPI = Multiplier</a:t>
            </a:r>
          </a:p>
          <a:p>
            <a:pPr marL="514350" indent="-514350" algn="l">
              <a:buAutoNum type="arabicPeriod"/>
            </a:pPr>
            <a:r>
              <a:rPr lang="en-US" dirty="0" smtClean="0"/>
              <a:t>Multiplier is 3.827</a:t>
            </a:r>
          </a:p>
          <a:p>
            <a:pPr marL="514350" indent="-514350" algn="l">
              <a:buAutoNum type="arabicPeriod"/>
            </a:pPr>
            <a:r>
              <a:rPr lang="en-US" dirty="0" smtClean="0"/>
              <a:t>Multiply the Multiplier by the 500K Cap to determine current value of WD Cap.  Currently it is </a:t>
            </a:r>
            <a:r>
              <a:rPr lang="en-US" dirty="0" smtClean="0">
                <a:solidFill>
                  <a:srgbClr val="00B050"/>
                </a:solidFill>
              </a:rPr>
              <a:t>$1,913,591.00</a:t>
            </a:r>
          </a:p>
          <a:p>
            <a:pPr marL="514350" indent="-514350" algn="l">
              <a:buAutoNum type="arabicPeriod"/>
            </a:pPr>
            <a:endParaRPr lang="en-US" dirty="0" smtClean="0"/>
          </a:p>
          <a:p>
            <a:pPr marL="514350" indent="-514350" algn="l">
              <a:buAutoNum type="arabicPeriod"/>
            </a:pPr>
            <a:endParaRPr lang="en-US" dirty="0" smtClean="0"/>
          </a:p>
          <a:p>
            <a:endParaRPr lang="en-US" dirty="0"/>
          </a:p>
        </p:txBody>
      </p:sp>
    </p:spTree>
    <p:extLst>
      <p:ext uri="{BB962C8B-B14F-4D97-AF65-F5344CB8AC3E}">
        <p14:creationId xmlns:p14="http://schemas.microsoft.com/office/powerpoint/2010/main" val="10603202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0"/>
            <a:ext cx="8270630" cy="914400"/>
          </a:xfrm>
        </p:spPr>
        <p:txBody>
          <a:bodyPr>
            <a:normAutofit/>
          </a:bodyPr>
          <a:lstStyle/>
          <a:p>
            <a:r>
              <a:rPr lang="en-US" sz="2800" dirty="0" smtClean="0"/>
              <a:t>Resources for CPI Data</a:t>
            </a:r>
            <a:endParaRPr lang="en-US" sz="2800" dirty="0"/>
          </a:p>
        </p:txBody>
      </p:sp>
      <p:sp>
        <p:nvSpPr>
          <p:cNvPr id="3" name="Subtitle 2"/>
          <p:cNvSpPr>
            <a:spLocks noGrp="1"/>
          </p:cNvSpPr>
          <p:nvPr>
            <p:ph type="subTitle" idx="1"/>
          </p:nvPr>
        </p:nvSpPr>
        <p:spPr>
          <a:xfrm>
            <a:off x="1371600" y="1447800"/>
            <a:ext cx="6400800" cy="1752600"/>
          </a:xfrm>
        </p:spPr>
        <p:txBody>
          <a:bodyPr>
            <a:normAutofit fontScale="92500"/>
          </a:bodyPr>
          <a:lstStyle/>
          <a:p>
            <a:pPr marL="514350" indent="-514350" algn="l">
              <a:buAutoNum type="arabicPeriod"/>
            </a:pPr>
            <a:r>
              <a:rPr lang="en-US" dirty="0" smtClean="0">
                <a:hlinkClick r:id="rId2"/>
              </a:rPr>
              <a:t>www.bls.gov</a:t>
            </a:r>
            <a:endParaRPr lang="en-US" dirty="0" smtClean="0"/>
          </a:p>
          <a:p>
            <a:pPr marL="514350" indent="-514350" algn="l">
              <a:buAutoNum type="arabicPeriod"/>
            </a:pPr>
            <a:r>
              <a:rPr lang="en-US" dirty="0" smtClean="0"/>
              <a:t>(972) 850-4800 (Dallas Office)</a:t>
            </a:r>
          </a:p>
          <a:p>
            <a:pPr marL="514350" indent="-514350" algn="l">
              <a:buAutoNum type="arabicPeriod"/>
            </a:pPr>
            <a:r>
              <a:rPr lang="en-US" dirty="0" smtClean="0"/>
              <a:t>(415) 625-2270 (San Francisco Office)</a:t>
            </a:r>
            <a:endParaRPr lang="en-US" dirty="0"/>
          </a:p>
        </p:txBody>
      </p:sp>
    </p:spTree>
    <p:extLst>
      <p:ext uri="{BB962C8B-B14F-4D97-AF65-F5344CB8AC3E}">
        <p14:creationId xmlns:p14="http://schemas.microsoft.com/office/powerpoint/2010/main" val="3016944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OTHER IMPORTANT DEFINITIONS</a:t>
            </a:r>
            <a:endParaRPr lang="en-US" sz="2800" dirty="0"/>
          </a:p>
        </p:txBody>
      </p:sp>
      <p:sp>
        <p:nvSpPr>
          <p:cNvPr id="3" name="Content Placeholder 2"/>
          <p:cNvSpPr>
            <a:spLocks noGrp="1"/>
          </p:cNvSpPr>
          <p:nvPr>
            <p:ph idx="1"/>
          </p:nvPr>
        </p:nvSpPr>
        <p:spPr/>
        <p:txBody>
          <a:bodyPr>
            <a:normAutofit fontScale="92500" lnSpcReduction="10000"/>
          </a:bodyPr>
          <a:lstStyle/>
          <a:p>
            <a:pPr algn="just"/>
            <a:r>
              <a:rPr lang="en-US" dirty="0" smtClean="0">
                <a:solidFill>
                  <a:schemeClr val="bg1">
                    <a:lumMod val="95000"/>
                    <a:lumOff val="5000"/>
                  </a:schemeClr>
                </a:solidFill>
              </a:rPr>
              <a:t>“NONECONOMIC DAMAGES” has the meaning assigned by Section 41.001.   §74.001(20)</a:t>
            </a:r>
          </a:p>
          <a:p>
            <a:pPr algn="just"/>
            <a:endParaRPr lang="en-US" dirty="0">
              <a:solidFill>
                <a:schemeClr val="bg1">
                  <a:lumMod val="95000"/>
                  <a:lumOff val="5000"/>
                </a:schemeClr>
              </a:solidFill>
            </a:endParaRPr>
          </a:p>
          <a:p>
            <a:pPr algn="just"/>
            <a:r>
              <a:rPr lang="en-US" dirty="0" smtClean="0">
                <a:solidFill>
                  <a:schemeClr val="bg1">
                    <a:lumMod val="95000"/>
                    <a:lumOff val="5000"/>
                  </a:schemeClr>
                </a:solidFill>
              </a:rPr>
              <a:t>Under Section 41.001(12):  “’Noneconomic damages’ means damages awarded for the purpose of compensating a claimant for physical pain and suffering, mental or emotional pain or anguish, loss of consortium, disfigurement, physical impairment, loss of companionship and society, inconvenience, loss of enjoyment of life, injury to reputation, and all other nonpecuniary losses of any kind other than exemplary damages.”  </a:t>
            </a:r>
            <a:endParaRPr lang="en-US" dirty="0">
              <a:solidFill>
                <a:schemeClr val="bg1">
                  <a:lumMod val="95000"/>
                  <a:lumOff val="5000"/>
                </a:schemeClr>
              </a:solidFill>
            </a:endParaRPr>
          </a:p>
        </p:txBody>
      </p:sp>
    </p:spTree>
    <p:extLst>
      <p:ext uri="{BB962C8B-B14F-4D97-AF65-F5344CB8AC3E}">
        <p14:creationId xmlns:p14="http://schemas.microsoft.com/office/powerpoint/2010/main" val="1110288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OTHER IMPORTANT DEFINITIONS</a:t>
            </a:r>
            <a:endParaRPr lang="en-US" sz="2800" dirty="0"/>
          </a:p>
        </p:txBody>
      </p:sp>
      <p:sp>
        <p:nvSpPr>
          <p:cNvPr id="3" name="Content Placeholder 2"/>
          <p:cNvSpPr>
            <a:spLocks noGrp="1"/>
          </p:cNvSpPr>
          <p:nvPr>
            <p:ph idx="1"/>
          </p:nvPr>
        </p:nvSpPr>
        <p:spPr/>
        <p:txBody>
          <a:bodyPr>
            <a:normAutofit/>
          </a:bodyPr>
          <a:lstStyle/>
          <a:p>
            <a:pPr algn="just"/>
            <a:r>
              <a:rPr lang="en-US" dirty="0" smtClean="0">
                <a:solidFill>
                  <a:schemeClr val="bg1">
                    <a:lumMod val="95000"/>
                    <a:lumOff val="5000"/>
                  </a:schemeClr>
                </a:solidFill>
              </a:rPr>
              <a:t>“ECONOMIC DAMAGES” has the meaning assigned by Section 41.001.   §74.001(6)</a:t>
            </a:r>
          </a:p>
          <a:p>
            <a:pPr algn="just"/>
            <a:endParaRPr lang="en-US" dirty="0">
              <a:solidFill>
                <a:schemeClr val="bg1">
                  <a:lumMod val="95000"/>
                  <a:lumOff val="5000"/>
                </a:schemeClr>
              </a:solidFill>
            </a:endParaRPr>
          </a:p>
          <a:p>
            <a:pPr algn="just"/>
            <a:r>
              <a:rPr lang="en-US" dirty="0" smtClean="0">
                <a:solidFill>
                  <a:schemeClr val="bg1">
                    <a:lumMod val="95000"/>
                    <a:lumOff val="5000"/>
                  </a:schemeClr>
                </a:solidFill>
              </a:rPr>
              <a:t>Under Section 41.001(4):  “’Economic damages’ means </a:t>
            </a:r>
            <a:r>
              <a:rPr lang="en-US" dirty="0" smtClean="0">
                <a:solidFill>
                  <a:schemeClr val="bg1">
                    <a:lumMod val="95000"/>
                    <a:lumOff val="5000"/>
                  </a:schemeClr>
                </a:solidFill>
              </a:rPr>
              <a:t>compensatory </a:t>
            </a:r>
            <a:r>
              <a:rPr lang="en-US" dirty="0" smtClean="0">
                <a:solidFill>
                  <a:schemeClr val="bg1">
                    <a:lumMod val="95000"/>
                    <a:lumOff val="5000"/>
                  </a:schemeClr>
                </a:solidFill>
              </a:rPr>
              <a:t>damages intended to compensate a claimant for actual economic or pecuniary loss; the term does not include exemplary damages or noneconomic damages.”  </a:t>
            </a:r>
            <a:endParaRPr lang="en-US" dirty="0">
              <a:solidFill>
                <a:schemeClr val="bg1">
                  <a:lumMod val="95000"/>
                  <a:lumOff val="5000"/>
                </a:schemeClr>
              </a:solidFill>
            </a:endParaRPr>
          </a:p>
        </p:txBody>
      </p:sp>
    </p:spTree>
    <p:extLst>
      <p:ext uri="{BB962C8B-B14F-4D97-AF65-F5344CB8AC3E}">
        <p14:creationId xmlns:p14="http://schemas.microsoft.com/office/powerpoint/2010/main" val="3515694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Case Law on Definition of Non-Economic Damages</a:t>
            </a:r>
            <a:endParaRPr lang="en-US" sz="2800" dirty="0"/>
          </a:p>
        </p:txBody>
      </p:sp>
      <p:sp>
        <p:nvSpPr>
          <p:cNvPr id="3" name="Content Placeholder 2"/>
          <p:cNvSpPr>
            <a:spLocks noGrp="1"/>
          </p:cNvSpPr>
          <p:nvPr>
            <p:ph idx="1"/>
          </p:nvPr>
        </p:nvSpPr>
        <p:spPr/>
        <p:txBody>
          <a:bodyPr>
            <a:normAutofit fontScale="85000" lnSpcReduction="20000"/>
          </a:bodyPr>
          <a:lstStyle/>
          <a:p>
            <a:r>
              <a:rPr lang="en-US" dirty="0" smtClean="0"/>
              <a:t>Loss of Household Services:  There is no requirement of actual payment, nor any requirement of mathematical precision, for loss of  household services to be considered “economic” or pecuniary in nature, and not subject to the 250K cap for noneconomic damages.  </a:t>
            </a:r>
            <a:r>
              <a:rPr lang="en-US" i="1" dirty="0" smtClean="0"/>
              <a:t>Ellis v. U.S., </a:t>
            </a:r>
            <a:r>
              <a:rPr lang="en-US" dirty="0" smtClean="0"/>
              <a:t>673 F.3d 367 (5</a:t>
            </a:r>
            <a:r>
              <a:rPr lang="en-US" baseline="30000" dirty="0" smtClean="0"/>
              <a:t>th</a:t>
            </a:r>
            <a:r>
              <a:rPr lang="en-US" dirty="0" smtClean="0"/>
              <a:t> Cir. 2012); (disagreeing with </a:t>
            </a:r>
            <a:r>
              <a:rPr lang="en-US" i="1" dirty="0" err="1" smtClean="0"/>
              <a:t>Tello</a:t>
            </a:r>
            <a:r>
              <a:rPr lang="en-US" i="1" dirty="0" smtClean="0"/>
              <a:t> v. U.S., </a:t>
            </a:r>
            <a:r>
              <a:rPr lang="en-US" dirty="0" smtClean="0"/>
              <a:t>608 F.Supp.2</a:t>
            </a:r>
            <a:r>
              <a:rPr lang="en-US" baseline="30000" dirty="0" smtClean="0"/>
              <a:t>nd</a:t>
            </a:r>
            <a:r>
              <a:rPr lang="en-US" dirty="0" smtClean="0"/>
              <a:t> 805 (W.D. Tex. 2009)); </a:t>
            </a:r>
            <a:r>
              <a:rPr lang="en-US" i="1" dirty="0" smtClean="0"/>
              <a:t>see also, </a:t>
            </a:r>
            <a:r>
              <a:rPr lang="en-US" i="1" dirty="0" err="1" smtClean="0"/>
              <a:t>Christus</a:t>
            </a:r>
            <a:r>
              <a:rPr lang="en-US" i="1" dirty="0" smtClean="0"/>
              <a:t> Health v. Dorriety, </a:t>
            </a:r>
            <a:r>
              <a:rPr lang="en-US" dirty="0" smtClean="0"/>
              <a:t>348 S.W.3d 164 (Tex. App. – Houston [14</a:t>
            </a:r>
            <a:r>
              <a:rPr lang="en-US" baseline="30000" dirty="0" smtClean="0"/>
              <a:t>th</a:t>
            </a:r>
            <a:r>
              <a:rPr lang="en-US" dirty="0" smtClean="0"/>
              <a:t> Dist.] 2011, pet. denied)</a:t>
            </a:r>
          </a:p>
          <a:p>
            <a:r>
              <a:rPr lang="en-US" dirty="0" smtClean="0"/>
              <a:t>Prejudgment Interest:  Is a form of damages to compensate for economic or pecuniary loss, and is not  non-economic damages capped by §74.301.  </a:t>
            </a:r>
            <a:r>
              <a:rPr lang="en-US" i="1" dirty="0" err="1" smtClean="0"/>
              <a:t>Chesser</a:t>
            </a:r>
            <a:r>
              <a:rPr lang="en-US" i="1" dirty="0" smtClean="0"/>
              <a:t> v. </a:t>
            </a:r>
            <a:r>
              <a:rPr lang="en-US" i="1" dirty="0" err="1" smtClean="0"/>
              <a:t>LifeCare</a:t>
            </a:r>
            <a:r>
              <a:rPr lang="en-US" i="1" dirty="0" smtClean="0"/>
              <a:t> Management Serv., LLC, </a:t>
            </a:r>
            <a:r>
              <a:rPr lang="en-US" dirty="0" smtClean="0"/>
              <a:t>356 S.W.3d 613 (Tex. App. – Fort Worth 2011, pet. denied).</a:t>
            </a:r>
            <a:endParaRPr lang="en-US" dirty="0"/>
          </a:p>
        </p:txBody>
      </p:sp>
    </p:spTree>
    <p:extLst>
      <p:ext uri="{BB962C8B-B14F-4D97-AF65-F5344CB8AC3E}">
        <p14:creationId xmlns:p14="http://schemas.microsoft.com/office/powerpoint/2010/main" val="20298201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EXEMPLARY DAMAGES</a:t>
            </a:r>
            <a:endParaRPr lang="en-US" sz="2800" dirty="0"/>
          </a:p>
        </p:txBody>
      </p:sp>
      <p:sp>
        <p:nvSpPr>
          <p:cNvPr id="3" name="Content Placeholder 2"/>
          <p:cNvSpPr>
            <a:spLocks noGrp="1"/>
          </p:cNvSpPr>
          <p:nvPr>
            <p:ph idx="1"/>
          </p:nvPr>
        </p:nvSpPr>
        <p:spPr/>
        <p:txBody>
          <a:bodyPr>
            <a:normAutofit fontScale="77500" lnSpcReduction="20000"/>
          </a:bodyPr>
          <a:lstStyle/>
          <a:p>
            <a:pPr marL="137160" indent="0">
              <a:buNone/>
            </a:pPr>
            <a:r>
              <a:rPr lang="en-US" dirty="0" smtClean="0"/>
              <a:t>In an action not based on certain types of intentional criminal conduct, exemplary damages may not exceed the </a:t>
            </a:r>
            <a:r>
              <a:rPr lang="en-US" dirty="0" smtClean="0">
                <a:solidFill>
                  <a:srgbClr val="FFFF00"/>
                </a:solidFill>
              </a:rPr>
              <a:t>greater</a:t>
            </a:r>
            <a:r>
              <a:rPr lang="en-US" dirty="0" smtClean="0"/>
              <a:t> of:</a:t>
            </a:r>
          </a:p>
          <a:p>
            <a:pPr marL="137160" indent="0">
              <a:buNone/>
            </a:pPr>
            <a:r>
              <a:rPr lang="en-US" dirty="0"/>
              <a:t>	</a:t>
            </a:r>
            <a:endParaRPr lang="en-US" dirty="0" smtClean="0"/>
          </a:p>
          <a:p>
            <a:pPr marL="137160" indent="0">
              <a:buNone/>
            </a:pPr>
            <a:r>
              <a:rPr lang="en-US" dirty="0"/>
              <a:t>	</a:t>
            </a:r>
            <a:r>
              <a:rPr lang="en-US" dirty="0" smtClean="0"/>
              <a:t>(1) (A) two times the amount of economic damages, 	 plus</a:t>
            </a:r>
          </a:p>
          <a:p>
            <a:pPr marL="137160" indent="0">
              <a:buNone/>
            </a:pPr>
            <a:r>
              <a:rPr lang="en-US" dirty="0" smtClean="0"/>
              <a:t>                 (B) non-economic damages (up to a maximum of 	 750K), OR </a:t>
            </a:r>
          </a:p>
          <a:p>
            <a:pPr marL="137160" indent="0">
              <a:buNone/>
            </a:pPr>
            <a:r>
              <a:rPr lang="en-US" dirty="0" smtClean="0"/>
              <a:t> </a:t>
            </a:r>
          </a:p>
          <a:p>
            <a:pPr marL="137160" indent="0">
              <a:buNone/>
            </a:pPr>
            <a:r>
              <a:rPr lang="en-US" dirty="0"/>
              <a:t>	</a:t>
            </a:r>
            <a:r>
              <a:rPr lang="en-US" dirty="0" smtClean="0"/>
              <a:t>(2) 200K.  §41.008, CPRC</a:t>
            </a:r>
          </a:p>
          <a:p>
            <a:pPr marL="137160" indent="0">
              <a:buNone/>
            </a:pPr>
            <a:endParaRPr lang="en-US" dirty="0"/>
          </a:p>
          <a:p>
            <a:pPr marL="137160" indent="0">
              <a:buNone/>
            </a:pPr>
            <a:r>
              <a:rPr lang="en-US" dirty="0" smtClean="0"/>
              <a:t>Injury to a child, elderly individual, or disabled individual will bust the cap as well, “but not if the conduct occurred while providing health care as defined by Section 74.001(1).”  </a:t>
            </a:r>
            <a:endParaRPr lang="en-US" dirty="0"/>
          </a:p>
        </p:txBody>
      </p:sp>
    </p:spTree>
    <p:extLst>
      <p:ext uri="{BB962C8B-B14F-4D97-AF65-F5344CB8AC3E}">
        <p14:creationId xmlns:p14="http://schemas.microsoft.com/office/powerpoint/2010/main" val="2282596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APPLYING THE NONECONOMIC CAP, THE PUNITIVE DAMAGES CAP AND WRONGFUL DEATH CAPS</a:t>
            </a:r>
            <a:br>
              <a:rPr lang="en-US" sz="2800" dirty="0" smtClean="0"/>
            </a:br>
            <a:r>
              <a:rPr lang="en-US" sz="2800" dirty="0" smtClean="0"/>
              <a:t>IN A SINGLE CASE</a:t>
            </a:r>
            <a:endParaRPr lang="en-US" sz="2800" dirty="0"/>
          </a:p>
        </p:txBody>
      </p:sp>
      <p:sp>
        <p:nvSpPr>
          <p:cNvPr id="3" name="Content Placeholder 2"/>
          <p:cNvSpPr>
            <a:spLocks noGrp="1"/>
          </p:cNvSpPr>
          <p:nvPr>
            <p:ph idx="1"/>
          </p:nvPr>
        </p:nvSpPr>
        <p:spPr/>
        <p:txBody>
          <a:bodyPr>
            <a:normAutofit fontScale="62500" lnSpcReduction="20000"/>
          </a:bodyPr>
          <a:lstStyle/>
          <a:p>
            <a:r>
              <a:rPr lang="en-US" dirty="0" smtClean="0"/>
              <a:t>The interplay of the Chapter 74 and 41 caps was addressed in </a:t>
            </a:r>
            <a:r>
              <a:rPr lang="en-US" i="1" dirty="0" smtClean="0"/>
              <a:t>THI of Texas at Lubbock I, LLC v. </a:t>
            </a:r>
            <a:r>
              <a:rPr lang="en-US" i="1" dirty="0" err="1" smtClean="0"/>
              <a:t>Perea</a:t>
            </a:r>
            <a:r>
              <a:rPr lang="en-US" i="1" dirty="0" smtClean="0"/>
              <a:t>, </a:t>
            </a:r>
            <a:r>
              <a:rPr lang="en-US" dirty="0" smtClean="0"/>
              <a:t>329 S.W.3d 548 (Tex. App. – Amarillo 2010, pet. denied)</a:t>
            </a:r>
          </a:p>
          <a:p>
            <a:r>
              <a:rPr lang="en-US" dirty="0" smtClean="0"/>
              <a:t>At issue were the WD’s cap (§74.303), the non-economic damages </a:t>
            </a:r>
            <a:r>
              <a:rPr lang="en-US" dirty="0"/>
              <a:t>cap (§74.301</a:t>
            </a:r>
            <a:r>
              <a:rPr lang="en-US" dirty="0" smtClean="0"/>
              <a:t>), and the exemplary damages </a:t>
            </a:r>
            <a:r>
              <a:rPr lang="en-US" dirty="0"/>
              <a:t>cap (§41.008</a:t>
            </a:r>
            <a:r>
              <a:rPr lang="en-US" dirty="0" smtClean="0"/>
              <a:t>).  Although the </a:t>
            </a:r>
            <a:r>
              <a:rPr lang="en-US" i="1" dirty="0" smtClean="0"/>
              <a:t>THI </a:t>
            </a:r>
            <a:r>
              <a:rPr lang="en-US" dirty="0" smtClean="0"/>
              <a:t>court could not determine how the trial court applied the caps, or which caps were applied, it remanded with guidance. </a:t>
            </a:r>
          </a:p>
          <a:p>
            <a:r>
              <a:rPr lang="en-US" dirty="0" smtClean="0"/>
              <a:t>The </a:t>
            </a:r>
            <a:r>
              <a:rPr lang="en-US" i="1" dirty="0" smtClean="0"/>
              <a:t>THI </a:t>
            </a:r>
            <a:r>
              <a:rPr lang="en-US" dirty="0" smtClean="0"/>
              <a:t>court concluded that no conflict existed between the non-economic damages, punitive damages, and WD caps, and all could be, and should be, applied. </a:t>
            </a:r>
          </a:p>
          <a:p>
            <a:r>
              <a:rPr lang="en-US" dirty="0" smtClean="0"/>
              <a:t>First, the non-economic damages cap is applied to reduce any excess award.    </a:t>
            </a:r>
          </a:p>
          <a:p>
            <a:r>
              <a:rPr lang="en-US" dirty="0" smtClean="0"/>
              <a:t>Second, punitive damages are calculated and reduced, if applicable, by the </a:t>
            </a:r>
            <a:r>
              <a:rPr lang="en-US" dirty="0"/>
              <a:t>§41.008 </a:t>
            </a:r>
            <a:r>
              <a:rPr lang="en-US" dirty="0" smtClean="0"/>
              <a:t>punitive damages cap</a:t>
            </a:r>
          </a:p>
          <a:p>
            <a:r>
              <a:rPr lang="en-US" dirty="0" smtClean="0"/>
              <a:t>Finally, the WD cap in 74.303 is applied to cap the overall award.</a:t>
            </a:r>
          </a:p>
          <a:p>
            <a:r>
              <a:rPr lang="en-US" dirty="0" smtClean="0"/>
              <a:t>Pre-judgment interest is part of P’s damages, and subject to WD cap </a:t>
            </a:r>
          </a:p>
          <a:p>
            <a:pPr marL="137160" indent="0">
              <a:buNone/>
            </a:pPr>
            <a:endParaRPr lang="en-US" dirty="0" smtClean="0"/>
          </a:p>
          <a:p>
            <a:pPr marL="137160" indent="0">
              <a:buNone/>
            </a:pPr>
            <a:r>
              <a:rPr lang="en-US" i="1" dirty="0" smtClean="0"/>
              <a:t>See also, Rio Grande Regional Hosp., Inc. v. Villarreal, </a:t>
            </a:r>
            <a:r>
              <a:rPr lang="en-US" dirty="0" smtClean="0"/>
              <a:t>329 S.W.3d 594 (Tex. App. – Corpus Christi 2010, </a:t>
            </a:r>
            <a:r>
              <a:rPr lang="en-US" dirty="0"/>
              <a:t>pet. granted, </a:t>
            </a:r>
            <a:r>
              <a:rPr lang="en-US" dirty="0" err="1"/>
              <a:t>judgm’t</a:t>
            </a:r>
            <a:r>
              <a:rPr lang="en-US" dirty="0"/>
              <a:t> vacated </a:t>
            </a:r>
            <a:r>
              <a:rPr lang="en-US" dirty="0" err="1"/>
              <a:t>w.r.m</a:t>
            </a:r>
            <a:r>
              <a:rPr lang="en-US" dirty="0"/>
              <a:t>.) </a:t>
            </a:r>
            <a:endParaRPr lang="en-US" i="1" dirty="0"/>
          </a:p>
        </p:txBody>
      </p:sp>
    </p:spTree>
    <p:extLst>
      <p:ext uri="{BB962C8B-B14F-4D97-AF65-F5344CB8AC3E}">
        <p14:creationId xmlns:p14="http://schemas.microsoft.com/office/powerpoint/2010/main" val="21049940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0"/>
            <a:ext cx="8229600" cy="762000"/>
          </a:xfrm>
        </p:spPr>
        <p:txBody>
          <a:bodyPr>
            <a:normAutofit/>
          </a:bodyPr>
          <a:lstStyle/>
          <a:p>
            <a:r>
              <a:rPr lang="en-US" sz="2800" dirty="0" smtClean="0"/>
              <a:t>Caps are not affirmative defenses</a:t>
            </a:r>
            <a:endParaRPr lang="en-US" sz="2800" dirty="0"/>
          </a:p>
        </p:txBody>
      </p:sp>
      <p:sp>
        <p:nvSpPr>
          <p:cNvPr id="3" name="Subtitle 2"/>
          <p:cNvSpPr>
            <a:spLocks noGrp="1"/>
          </p:cNvSpPr>
          <p:nvPr>
            <p:ph type="subTitle" idx="1"/>
          </p:nvPr>
        </p:nvSpPr>
        <p:spPr>
          <a:xfrm>
            <a:off x="685800" y="1295400"/>
            <a:ext cx="8153400" cy="3788898"/>
          </a:xfrm>
        </p:spPr>
        <p:txBody>
          <a:bodyPr>
            <a:normAutofit fontScale="92500" lnSpcReduction="20000"/>
          </a:bodyPr>
          <a:lstStyle/>
          <a:p>
            <a:r>
              <a:rPr lang="en-US" dirty="0" smtClean="0"/>
              <a:t>The </a:t>
            </a:r>
            <a:r>
              <a:rPr lang="en-US" i="1" dirty="0" smtClean="0"/>
              <a:t>THI </a:t>
            </a:r>
            <a:r>
              <a:rPr lang="en-US" dirty="0" smtClean="0"/>
              <a:t>also court determined that the caps are not affirmative defenses and therefore do not need to be asserted to apply.  They apply </a:t>
            </a:r>
            <a:r>
              <a:rPr lang="en-US" dirty="0" smtClean="0">
                <a:solidFill>
                  <a:srgbClr val="FFFF00"/>
                </a:solidFill>
              </a:rPr>
              <a:t>as a matter of law</a:t>
            </a:r>
            <a:r>
              <a:rPr lang="en-US" dirty="0" smtClean="0"/>
              <a:t>.   However, the safer practice, of course, is to assert all caps in your Answer (or otherwise “raise the issue” before the trial court)</a:t>
            </a:r>
          </a:p>
          <a:p>
            <a:endParaRPr lang="en-US" dirty="0"/>
          </a:p>
          <a:p>
            <a:r>
              <a:rPr lang="en-US" dirty="0" smtClean="0"/>
              <a:t>The court also concluded that the Estate and 4 surviving beneficiaries (sons) were considered 1 Claimant per the Ch. 74’s definition </a:t>
            </a:r>
          </a:p>
          <a:p>
            <a:endParaRPr lang="en-US" dirty="0" smtClean="0"/>
          </a:p>
        </p:txBody>
      </p:sp>
    </p:spTree>
    <p:extLst>
      <p:ext uri="{BB962C8B-B14F-4D97-AF65-F5344CB8AC3E}">
        <p14:creationId xmlns:p14="http://schemas.microsoft.com/office/powerpoint/2010/main" val="20794173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OTHER IMPORTANT DEFINITIONS</a:t>
            </a:r>
            <a:endParaRPr lang="en-US" sz="2800" dirty="0"/>
          </a:p>
        </p:txBody>
      </p:sp>
      <p:sp>
        <p:nvSpPr>
          <p:cNvPr id="3" name="Content Placeholder 2"/>
          <p:cNvSpPr>
            <a:spLocks noGrp="1"/>
          </p:cNvSpPr>
          <p:nvPr>
            <p:ph idx="1"/>
          </p:nvPr>
        </p:nvSpPr>
        <p:spPr/>
        <p:txBody>
          <a:bodyPr/>
          <a:lstStyle/>
          <a:p>
            <a:pPr algn="just"/>
            <a:r>
              <a:rPr lang="en-US" dirty="0" smtClean="0">
                <a:solidFill>
                  <a:schemeClr val="bg1">
                    <a:lumMod val="95000"/>
                    <a:lumOff val="5000"/>
                  </a:schemeClr>
                </a:solidFill>
              </a:rPr>
              <a:t>“HEALTH CARE LIABILITY CLAIM means a cause of action against a health care provider or physician for treatment, lack of treatment, </a:t>
            </a:r>
            <a:r>
              <a:rPr lang="en-US" dirty="0" smtClean="0">
                <a:solidFill>
                  <a:schemeClr val="bg1"/>
                </a:solidFill>
              </a:rPr>
              <a:t>or other claimed departure</a:t>
            </a:r>
            <a:r>
              <a:rPr lang="en-US" dirty="0" smtClean="0">
                <a:solidFill>
                  <a:schemeClr val="bg1">
                    <a:lumMod val="95000"/>
                    <a:lumOff val="5000"/>
                  </a:schemeClr>
                </a:solidFill>
              </a:rPr>
              <a:t> from accepted standards of medical care, or health care, </a:t>
            </a:r>
            <a:r>
              <a:rPr lang="en-US" dirty="0" smtClean="0">
                <a:solidFill>
                  <a:srgbClr val="FFFF00"/>
                </a:solidFill>
              </a:rPr>
              <a:t>or safety</a:t>
            </a:r>
            <a:r>
              <a:rPr lang="en-US" dirty="0" smtClean="0">
                <a:solidFill>
                  <a:schemeClr val="bg1">
                    <a:lumMod val="95000"/>
                    <a:lumOff val="5000"/>
                  </a:schemeClr>
                </a:solidFill>
              </a:rPr>
              <a:t> or professional or administrative services directly related to health care, which proximately results in injury to or death of a claimant….”  §74.001(13)</a:t>
            </a:r>
            <a:endParaRPr lang="en-US" dirty="0">
              <a:solidFill>
                <a:schemeClr val="bg1">
                  <a:lumMod val="95000"/>
                  <a:lumOff val="5000"/>
                </a:schemeClr>
              </a:solidFill>
            </a:endParaRPr>
          </a:p>
        </p:txBody>
      </p:sp>
    </p:spTree>
    <p:extLst>
      <p:ext uri="{BB962C8B-B14F-4D97-AF65-F5344CB8AC3E}">
        <p14:creationId xmlns:p14="http://schemas.microsoft.com/office/powerpoint/2010/main" val="747089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194430" cy="685800"/>
          </a:xfrm>
        </p:spPr>
        <p:txBody>
          <a:bodyPr>
            <a:normAutofit/>
          </a:bodyPr>
          <a:lstStyle/>
          <a:p>
            <a:r>
              <a:rPr lang="en-US" sz="2000" dirty="0" smtClean="0"/>
              <a:t>SUMMARY OF APPLICABLE DAMAGE CAPS</a:t>
            </a:r>
            <a:endParaRPr lang="en-US" sz="2000" dirty="0"/>
          </a:p>
        </p:txBody>
      </p:sp>
      <p:sp>
        <p:nvSpPr>
          <p:cNvPr id="3" name="Subtitle 2"/>
          <p:cNvSpPr>
            <a:spLocks noGrp="1"/>
          </p:cNvSpPr>
          <p:nvPr>
            <p:ph type="subTitle" idx="1"/>
          </p:nvPr>
        </p:nvSpPr>
        <p:spPr>
          <a:xfrm>
            <a:off x="533400" y="1219200"/>
            <a:ext cx="7239000" cy="3865098"/>
          </a:xfrm>
        </p:spPr>
        <p:txBody>
          <a:bodyPr>
            <a:normAutofit/>
          </a:bodyPr>
          <a:lstStyle/>
          <a:p>
            <a:pPr algn="l"/>
            <a:r>
              <a:rPr lang="en-US" sz="2000" dirty="0" smtClean="0"/>
              <a:t>•250K Limit on Non-Economic Damages (§74.301)</a:t>
            </a:r>
          </a:p>
          <a:p>
            <a:pPr algn="l"/>
            <a:r>
              <a:rPr lang="en-US" sz="2000" dirty="0" smtClean="0"/>
              <a:t>•500K Limit </a:t>
            </a:r>
            <a:r>
              <a:rPr lang="en-US" sz="2000" dirty="0"/>
              <a:t>on </a:t>
            </a:r>
            <a:r>
              <a:rPr lang="en-US" sz="2000" dirty="0" smtClean="0"/>
              <a:t>ALL Damages </a:t>
            </a:r>
            <a:r>
              <a:rPr lang="en-US" sz="2000" dirty="0"/>
              <a:t>in </a:t>
            </a:r>
            <a:r>
              <a:rPr lang="en-US" sz="2000" dirty="0" smtClean="0"/>
              <a:t>Death Cases (indexed to CPI</a:t>
            </a:r>
            <a:r>
              <a:rPr lang="en-US" sz="2000" dirty="0"/>
              <a:t>) </a:t>
            </a:r>
            <a:r>
              <a:rPr lang="en-US" sz="2000" dirty="0" smtClean="0"/>
              <a:t>(§74.303)</a:t>
            </a:r>
            <a:endParaRPr lang="en-US" sz="2000" dirty="0"/>
          </a:p>
          <a:p>
            <a:pPr algn="l"/>
            <a:r>
              <a:rPr lang="en-US" sz="2000" dirty="0" smtClean="0"/>
              <a:t>•Punitive Damage Limit of 2xs Non-Economic (or 750K whichever is greater) + </a:t>
            </a:r>
            <a:r>
              <a:rPr lang="en-US" sz="2000" dirty="0"/>
              <a:t>Economic </a:t>
            </a:r>
            <a:r>
              <a:rPr lang="en-US" sz="2000" dirty="0" smtClean="0"/>
              <a:t>(§41.008)</a:t>
            </a:r>
          </a:p>
          <a:p>
            <a:pPr algn="l"/>
            <a:r>
              <a:rPr lang="en-US" sz="2000" dirty="0" smtClean="0"/>
              <a:t>•Scope of the Statute/What qualifies as a HCL Claim?</a:t>
            </a:r>
          </a:p>
          <a:p>
            <a:pPr algn="l"/>
            <a:endParaRPr lang="en-US" sz="2000" dirty="0"/>
          </a:p>
        </p:txBody>
      </p:sp>
    </p:spTree>
    <p:extLst>
      <p:ext uri="{BB962C8B-B14F-4D97-AF65-F5344CB8AC3E}">
        <p14:creationId xmlns:p14="http://schemas.microsoft.com/office/powerpoint/2010/main" val="11474142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How far is too far?</a:t>
            </a:r>
            <a:endParaRPr lang="en-US" sz="2800" dirty="0"/>
          </a:p>
        </p:txBody>
      </p:sp>
      <p:sp>
        <p:nvSpPr>
          <p:cNvPr id="3" name="Content Placeholder 2"/>
          <p:cNvSpPr>
            <a:spLocks noGrp="1"/>
          </p:cNvSpPr>
          <p:nvPr>
            <p:ph idx="1"/>
          </p:nvPr>
        </p:nvSpPr>
        <p:spPr/>
        <p:txBody>
          <a:bodyPr>
            <a:normAutofit/>
          </a:bodyPr>
          <a:lstStyle/>
          <a:p>
            <a:pPr marL="137160" indent="0">
              <a:buNone/>
            </a:pPr>
            <a:r>
              <a:rPr lang="en-US" sz="2000" dirty="0" smtClean="0"/>
              <a:t>Sexual assault of a nursing home patient is a HCL claim.  </a:t>
            </a:r>
            <a:r>
              <a:rPr lang="en-US" sz="2000" i="1" dirty="0" err="1" smtClean="0"/>
              <a:t>Diversicare</a:t>
            </a:r>
            <a:r>
              <a:rPr lang="en-US" sz="2000" i="1" dirty="0" smtClean="0"/>
              <a:t> Gen. Partner, Inc. v. Rubio, </a:t>
            </a:r>
            <a:r>
              <a:rPr lang="en-US" sz="2000" dirty="0" smtClean="0"/>
              <a:t>185 S.W.3d 842, 848 (Tex. 2005)</a:t>
            </a:r>
          </a:p>
          <a:p>
            <a:pPr marL="137160" indent="0">
              <a:buNone/>
            </a:pPr>
            <a:endParaRPr lang="en-US" sz="2000" dirty="0" smtClean="0"/>
          </a:p>
          <a:p>
            <a:pPr marL="137160" indent="0">
              <a:buNone/>
            </a:pPr>
            <a:r>
              <a:rPr lang="en-US" sz="2000" dirty="0" smtClean="0"/>
              <a:t>Negligent failure to eradicate brown recluse spiders, leading to patient’s death, is a HCL claim.  </a:t>
            </a:r>
            <a:r>
              <a:rPr lang="en-US" sz="2000" i="1" dirty="0" smtClean="0"/>
              <a:t>Omaha Healthcare Ctr. , LLC v. Johnson, </a:t>
            </a:r>
            <a:r>
              <a:rPr lang="en-US" sz="2000" dirty="0" smtClean="0"/>
              <a:t>344 S.W.3d 392 (Tex. 2011)</a:t>
            </a:r>
          </a:p>
          <a:p>
            <a:pPr marL="137160" indent="0">
              <a:buNone/>
            </a:pPr>
            <a:endParaRPr lang="en-US" sz="2000" dirty="0" smtClean="0"/>
          </a:p>
          <a:p>
            <a:pPr marL="137160" indent="0">
              <a:buNone/>
            </a:pPr>
            <a:r>
              <a:rPr lang="en-US" sz="2000" dirty="0" smtClean="0"/>
              <a:t>Patient’s slip and fall on wet bathroom floor is a HCL claim.  </a:t>
            </a:r>
            <a:r>
              <a:rPr lang="en-US" sz="2000" i="1" dirty="0" smtClean="0"/>
              <a:t>Harris Methodist Fort Worth v. Ollie, </a:t>
            </a:r>
            <a:r>
              <a:rPr lang="en-US" sz="2000" dirty="0" smtClean="0"/>
              <a:t>342 S.W.3d 525 (Tex. 2011)</a:t>
            </a:r>
          </a:p>
          <a:p>
            <a:pPr marL="137160" indent="0">
              <a:buNone/>
            </a:pPr>
            <a:endParaRPr lang="en-US" sz="2000" dirty="0" smtClean="0"/>
          </a:p>
          <a:p>
            <a:pPr marL="137160" indent="0">
              <a:buNone/>
            </a:pPr>
            <a:r>
              <a:rPr lang="en-US" sz="2000" dirty="0" smtClean="0"/>
              <a:t>Defective bed maintenance is a HCL claim because a bed is “integral and inseparable part of health care services.”  </a:t>
            </a:r>
            <a:r>
              <a:rPr lang="en-US" sz="2000" i="1" dirty="0" smtClean="0"/>
              <a:t>Marks v. St. Luke’s Episcopal Hosp., </a:t>
            </a:r>
            <a:r>
              <a:rPr lang="en-US" sz="2000" dirty="0" smtClean="0"/>
              <a:t>319 S.W.3d 658 (Tex. 2010)</a:t>
            </a:r>
            <a:endParaRPr lang="en-US" sz="2000" dirty="0"/>
          </a:p>
        </p:txBody>
      </p:sp>
    </p:spTree>
    <p:extLst>
      <p:ext uri="{BB962C8B-B14F-4D97-AF65-F5344CB8AC3E}">
        <p14:creationId xmlns:p14="http://schemas.microsoft.com/office/powerpoint/2010/main" val="40430805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Ross v. St. Luke’s (Tex. 2015)</a:t>
            </a:r>
            <a:endParaRPr lang="en-US" sz="2800" dirty="0"/>
          </a:p>
        </p:txBody>
      </p:sp>
      <p:sp>
        <p:nvSpPr>
          <p:cNvPr id="3" name="Content Placeholder 2"/>
          <p:cNvSpPr>
            <a:spLocks noGrp="1"/>
          </p:cNvSpPr>
          <p:nvPr>
            <p:ph idx="1"/>
          </p:nvPr>
        </p:nvSpPr>
        <p:spPr/>
        <p:txBody>
          <a:bodyPr>
            <a:normAutofit/>
          </a:bodyPr>
          <a:lstStyle/>
          <a:p>
            <a:r>
              <a:rPr lang="en-US" dirty="0" smtClean="0"/>
              <a:t>Slip and Fall by Hospital Visitor</a:t>
            </a:r>
          </a:p>
          <a:p>
            <a:r>
              <a:rPr lang="en-US" dirty="0" smtClean="0"/>
              <a:t>Safety claim need not be “directly related” to health care to be a HCL claim</a:t>
            </a:r>
          </a:p>
          <a:p>
            <a:r>
              <a:rPr lang="en-US" dirty="0" smtClean="0"/>
              <a:t>BUT,  the term “safety” is found within a specific context:  treatment/lack of treatment </a:t>
            </a:r>
            <a:r>
              <a:rPr lang="en-US" dirty="0" smtClean="0">
                <a:solidFill>
                  <a:srgbClr val="FFFF00"/>
                </a:solidFill>
              </a:rPr>
              <a:t>or other</a:t>
            </a:r>
            <a:r>
              <a:rPr lang="en-US" dirty="0" smtClean="0"/>
              <a:t> claimed departure from…safety</a:t>
            </a:r>
          </a:p>
          <a:p>
            <a:r>
              <a:rPr lang="en-US" dirty="0" smtClean="0"/>
              <a:t>Doctrine of </a:t>
            </a:r>
            <a:r>
              <a:rPr lang="en-US" dirty="0" err="1" smtClean="0"/>
              <a:t>e</a:t>
            </a:r>
            <a:r>
              <a:rPr lang="en-US" i="1" dirty="0" err="1" smtClean="0"/>
              <a:t>jusdem</a:t>
            </a:r>
            <a:r>
              <a:rPr lang="en-US" i="1" dirty="0" smtClean="0"/>
              <a:t> generis; </a:t>
            </a:r>
            <a:r>
              <a:rPr lang="en-US" dirty="0" smtClean="0"/>
              <a:t>statutory purpose</a:t>
            </a:r>
            <a:endParaRPr lang="en-US" i="1" dirty="0" smtClean="0"/>
          </a:p>
          <a:p>
            <a:r>
              <a:rPr lang="en-US" dirty="0" smtClean="0"/>
              <a:t>The safety standards are those that have a substantive nexus with the provision of medical or health care.</a:t>
            </a:r>
          </a:p>
          <a:p>
            <a:pPr marL="137160" indent="0">
              <a:buNone/>
            </a:pPr>
            <a:endParaRPr lang="en-US" dirty="0" smtClean="0"/>
          </a:p>
          <a:p>
            <a:endParaRPr lang="en-US" dirty="0"/>
          </a:p>
        </p:txBody>
      </p:sp>
    </p:spTree>
    <p:extLst>
      <p:ext uri="{BB962C8B-B14F-4D97-AF65-F5344CB8AC3E}">
        <p14:creationId xmlns:p14="http://schemas.microsoft.com/office/powerpoint/2010/main" val="3496606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Ross v. St. Luke’s</a:t>
            </a:r>
            <a:br>
              <a:rPr lang="en-US" sz="2800" dirty="0" smtClean="0"/>
            </a:br>
            <a:r>
              <a:rPr lang="en-US" sz="2800" dirty="0" smtClean="0"/>
              <a:t>Factors on whether a Safety Claim is a HCL Claim</a:t>
            </a:r>
            <a:endParaRPr lang="en-US" sz="2800" dirty="0"/>
          </a:p>
        </p:txBody>
      </p:sp>
      <p:sp>
        <p:nvSpPr>
          <p:cNvPr id="3" name="Content Placeholder 2"/>
          <p:cNvSpPr>
            <a:spLocks noGrp="1"/>
          </p:cNvSpPr>
          <p:nvPr>
            <p:ph idx="1"/>
          </p:nvPr>
        </p:nvSpPr>
        <p:spPr>
          <a:xfrm>
            <a:off x="304800" y="1524000"/>
            <a:ext cx="8382000" cy="5257800"/>
          </a:xfrm>
        </p:spPr>
        <p:txBody>
          <a:bodyPr>
            <a:normAutofit fontScale="62500" lnSpcReduction="20000"/>
          </a:bodyPr>
          <a:lstStyle/>
          <a:p>
            <a:pPr marL="651510" indent="-514350">
              <a:buAutoNum type="arabicPeriod"/>
            </a:pPr>
            <a:endParaRPr lang="en-US" sz="3200" dirty="0" smtClean="0"/>
          </a:p>
          <a:p>
            <a:pPr marL="651510" indent="-514350">
              <a:buAutoNum type="arabicPeriod"/>
            </a:pPr>
            <a:r>
              <a:rPr lang="en-US" sz="3200" dirty="0" smtClean="0"/>
              <a:t>Did negligence occur in course of D performing tasks with purpose of protecting patients from harm?</a:t>
            </a:r>
          </a:p>
          <a:p>
            <a:pPr marL="651510" indent="-514350">
              <a:buAutoNum type="arabicPeriod"/>
            </a:pPr>
            <a:r>
              <a:rPr lang="en-US" sz="3200" dirty="0" smtClean="0"/>
              <a:t>Did injury occur where patients may be while receiving care, thus implicating #1 (duty to ensure patient safety)?</a:t>
            </a:r>
          </a:p>
          <a:p>
            <a:pPr marL="651510" indent="-514350">
              <a:buAutoNum type="arabicPeriod"/>
            </a:pPr>
            <a:r>
              <a:rPr lang="en-US" sz="3200" dirty="0" smtClean="0"/>
              <a:t>At time of injury, was P in process of seeking or receiving care?</a:t>
            </a:r>
          </a:p>
          <a:p>
            <a:pPr marL="651510" indent="-514350">
              <a:buAutoNum type="arabicPeriod"/>
            </a:pPr>
            <a:r>
              <a:rPr lang="en-US" sz="3200" dirty="0" smtClean="0"/>
              <a:t>At time of injury, was P providing or assisting in providing health care?</a:t>
            </a:r>
          </a:p>
          <a:p>
            <a:pPr marL="651510" indent="-514350">
              <a:buAutoNum type="arabicPeriod"/>
            </a:pPr>
            <a:r>
              <a:rPr lang="en-US" sz="3200" dirty="0" smtClean="0"/>
              <a:t>Is the alleged negligence based on safety standards arising from professional duties owed by the health care provider?</a:t>
            </a:r>
          </a:p>
          <a:p>
            <a:pPr marL="651510" indent="-514350">
              <a:buAutoNum type="arabicPeriod"/>
            </a:pPr>
            <a:r>
              <a:rPr lang="en-US" sz="3200" dirty="0" smtClean="0"/>
              <a:t>If an instrumentality was involved, was it a type used in providing health care?</a:t>
            </a:r>
          </a:p>
          <a:p>
            <a:pPr marL="651510" indent="-514350">
              <a:buAutoNum type="arabicPeriod"/>
            </a:pPr>
            <a:r>
              <a:rPr lang="en-US" sz="3200" dirty="0" smtClean="0"/>
              <a:t>Did alleged negligence occur in course of D’s attempt to comply with safety-related requirements for health care providers set by governmental or accrediting agencies? </a:t>
            </a:r>
          </a:p>
          <a:p>
            <a:pPr marL="137160" indent="0">
              <a:buNone/>
            </a:pPr>
            <a:endParaRPr lang="en-US" i="1" dirty="0" smtClean="0"/>
          </a:p>
          <a:p>
            <a:pPr marL="137160" indent="0">
              <a:buNone/>
            </a:pPr>
            <a:endParaRPr lang="en-US" sz="2600" i="1" dirty="0" smtClean="0"/>
          </a:p>
          <a:p>
            <a:pPr marL="137160" indent="0">
              <a:buNone/>
            </a:pPr>
            <a:endParaRPr lang="en-US" sz="2600" i="1" dirty="0"/>
          </a:p>
          <a:p>
            <a:pPr marL="137160" indent="0">
              <a:buNone/>
            </a:pPr>
            <a:r>
              <a:rPr lang="en-US" sz="2600" i="1" dirty="0" smtClean="0"/>
              <a:t>See</a:t>
            </a:r>
            <a:r>
              <a:rPr lang="en-US" sz="2600" i="1" dirty="0"/>
              <a:t>, Ross v. St. Luke’s Episcopal Hosp., </a:t>
            </a:r>
            <a:r>
              <a:rPr lang="en-US" sz="2600" dirty="0"/>
              <a:t>462 S.W.3d 496 (Tex. 2015</a:t>
            </a:r>
            <a:r>
              <a:rPr lang="en-US" sz="2600" dirty="0" smtClean="0"/>
              <a:t>)</a:t>
            </a:r>
            <a:r>
              <a:rPr lang="en-US" dirty="0" smtClean="0"/>
              <a:t> </a:t>
            </a:r>
            <a:endParaRPr lang="en-US" dirty="0"/>
          </a:p>
        </p:txBody>
      </p:sp>
    </p:spTree>
    <p:extLst>
      <p:ext uri="{BB962C8B-B14F-4D97-AF65-F5344CB8AC3E}">
        <p14:creationId xmlns:p14="http://schemas.microsoft.com/office/powerpoint/2010/main" val="36315857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Where are we on Safety Claims</a:t>
            </a:r>
            <a:endParaRPr lang="en-US" sz="2800" dirty="0"/>
          </a:p>
        </p:txBody>
      </p:sp>
      <p:sp>
        <p:nvSpPr>
          <p:cNvPr id="3" name="Content Placeholder 2"/>
          <p:cNvSpPr>
            <a:spLocks noGrp="1"/>
          </p:cNvSpPr>
          <p:nvPr>
            <p:ph idx="1"/>
          </p:nvPr>
        </p:nvSpPr>
        <p:spPr>
          <a:xfrm>
            <a:off x="228600" y="1219200"/>
            <a:ext cx="8458200" cy="5410200"/>
          </a:xfrm>
        </p:spPr>
        <p:txBody>
          <a:bodyPr>
            <a:normAutofit/>
          </a:bodyPr>
          <a:lstStyle/>
          <a:p>
            <a:r>
              <a:rPr lang="en-US" sz="2000" dirty="0" smtClean="0"/>
              <a:t>Although the claimed departure from safety standards need not be “directly related” to health care, there must be a substantive nexus between the claim and the provision of health care, and the nexus must be more than “but for” causation.  Otherwise, holding all safety claims to be HCL claims, simply because the defendant is a health care provider, or the incident occurred at the hospital, would arbitrarily expand the reach of the statute.</a:t>
            </a:r>
          </a:p>
          <a:p>
            <a:r>
              <a:rPr lang="en-US" sz="2000" dirty="0" smtClean="0"/>
              <a:t>If the </a:t>
            </a:r>
            <a:r>
              <a:rPr lang="en-US" sz="2000" i="1" dirty="0" smtClean="0"/>
              <a:t>Ross </a:t>
            </a:r>
            <a:r>
              <a:rPr lang="en-US" sz="2000" dirty="0" smtClean="0"/>
              <a:t>factors point in different directions, concurrence suggests that #s 3 and 5 are most important because they focus on the relationship between patient and health care provider.</a:t>
            </a:r>
          </a:p>
          <a:p>
            <a:r>
              <a:rPr lang="en-US" sz="2000" dirty="0" smtClean="0">
                <a:solidFill>
                  <a:srgbClr val="FFFF00"/>
                </a:solidFill>
              </a:rPr>
              <a:t>The pivotal issue is whether the standards on which the claim is based implicate the D’s duties as a health care provider, including its duties to ensure patient safety.</a:t>
            </a:r>
          </a:p>
          <a:p>
            <a:endParaRPr lang="en-US" sz="2000" dirty="0"/>
          </a:p>
          <a:p>
            <a:pPr marL="137160" indent="0">
              <a:buNone/>
            </a:pPr>
            <a:r>
              <a:rPr lang="en-US" sz="1600" i="1" dirty="0" smtClean="0"/>
              <a:t>See</a:t>
            </a:r>
            <a:r>
              <a:rPr lang="en-US" sz="1600" i="1" dirty="0"/>
              <a:t>, Ross v. St. Luke’s Episcopal Hosp., </a:t>
            </a:r>
            <a:r>
              <a:rPr lang="en-US" sz="1600" dirty="0"/>
              <a:t>462 S.W.3d 496 (Tex. 2015</a:t>
            </a:r>
            <a:r>
              <a:rPr lang="en-US" sz="1600" dirty="0" smtClean="0"/>
              <a:t>); </a:t>
            </a:r>
            <a:r>
              <a:rPr lang="en-US" sz="1600" i="1" dirty="0" smtClean="0"/>
              <a:t>see also, Galvan v. Memorial Hermann Hosp., </a:t>
            </a:r>
            <a:r>
              <a:rPr lang="en-US" sz="1600" dirty="0" smtClean="0"/>
              <a:t>476 S.W.3d 429 (Tex. 2015) (visitor slip and fall case not HCL claim [safety claim]) </a:t>
            </a:r>
            <a:endParaRPr lang="en-US" sz="1600" dirty="0"/>
          </a:p>
        </p:txBody>
      </p:sp>
    </p:spTree>
    <p:extLst>
      <p:ext uri="{BB962C8B-B14F-4D97-AF65-F5344CB8AC3E}">
        <p14:creationId xmlns:p14="http://schemas.microsoft.com/office/powerpoint/2010/main" val="3722610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
            <a:ext cx="8305800" cy="990600"/>
          </a:xfrm>
        </p:spPr>
        <p:txBody>
          <a:bodyPr>
            <a:normAutofit/>
          </a:bodyPr>
          <a:lstStyle/>
          <a:p>
            <a:r>
              <a:rPr lang="en-US" sz="2800" dirty="0" smtClean="0"/>
              <a:t>250K Limit on non-economic damages</a:t>
            </a:r>
            <a:br>
              <a:rPr lang="en-US" sz="2800" dirty="0" smtClean="0"/>
            </a:br>
            <a:r>
              <a:rPr lang="en-US" sz="1800" dirty="0" smtClean="0"/>
              <a:t>(for physicians and other health care providers)</a:t>
            </a:r>
            <a:endParaRPr lang="en-US" sz="1800" dirty="0"/>
          </a:p>
        </p:txBody>
      </p:sp>
      <p:sp>
        <p:nvSpPr>
          <p:cNvPr id="3" name="Subtitle 2"/>
          <p:cNvSpPr>
            <a:spLocks noGrp="1"/>
          </p:cNvSpPr>
          <p:nvPr>
            <p:ph type="subTitle" idx="1"/>
          </p:nvPr>
        </p:nvSpPr>
        <p:spPr>
          <a:xfrm>
            <a:off x="304800" y="1219200"/>
            <a:ext cx="8458200" cy="5486400"/>
          </a:xfrm>
        </p:spPr>
        <p:txBody>
          <a:bodyPr>
            <a:normAutofit/>
          </a:bodyPr>
          <a:lstStyle/>
          <a:p>
            <a:r>
              <a:rPr lang="en-US" dirty="0" smtClean="0">
                <a:solidFill>
                  <a:srgbClr val="FF0000"/>
                </a:solidFill>
              </a:rPr>
              <a:t>§74.301(a), CPRC</a:t>
            </a:r>
          </a:p>
          <a:p>
            <a:r>
              <a:rPr lang="en-US" dirty="0" smtClean="0">
                <a:solidFill>
                  <a:srgbClr val="FF0000"/>
                </a:solidFill>
              </a:rPr>
              <a:t>LIMITATION ON NON-ECONOMIC DAMAGES</a:t>
            </a:r>
          </a:p>
          <a:p>
            <a:endParaRPr lang="en-US" sz="2400" dirty="0" smtClean="0">
              <a:solidFill>
                <a:srgbClr val="FF0000"/>
              </a:solidFill>
            </a:endParaRPr>
          </a:p>
          <a:p>
            <a:r>
              <a:rPr lang="en-US" sz="2400" dirty="0" smtClean="0">
                <a:solidFill>
                  <a:srgbClr val="FF0000"/>
                </a:solidFill>
              </a:rPr>
              <a:t>“In…a health care liability claim…the limit…for </a:t>
            </a:r>
            <a:r>
              <a:rPr lang="en-US" sz="2400" dirty="0" smtClean="0">
                <a:solidFill>
                  <a:srgbClr val="FFFF00"/>
                </a:solidFill>
              </a:rPr>
              <a:t>noneconomic damages</a:t>
            </a:r>
            <a:r>
              <a:rPr lang="en-US" sz="2400" dirty="0" smtClean="0">
                <a:solidFill>
                  <a:srgbClr val="FF0000"/>
                </a:solidFill>
              </a:rPr>
              <a:t> of the </a:t>
            </a:r>
            <a:r>
              <a:rPr lang="en-US" sz="2400" dirty="0" smtClean="0">
                <a:solidFill>
                  <a:srgbClr val="FFFF00"/>
                </a:solidFill>
              </a:rPr>
              <a:t>physician or health care provider</a:t>
            </a:r>
            <a:r>
              <a:rPr lang="en-US" sz="2400" dirty="0" smtClean="0">
                <a:solidFill>
                  <a:srgbClr val="FF0000"/>
                </a:solidFill>
              </a:rPr>
              <a:t> other than a health care institution, inclusive of all persons and entities for which vicarious liability theories may apply, shall be limited to an amount not to exceed $250,000.00 for each </a:t>
            </a:r>
            <a:r>
              <a:rPr lang="en-US" sz="2400" dirty="0" smtClean="0">
                <a:solidFill>
                  <a:srgbClr val="FFFF00"/>
                </a:solidFill>
              </a:rPr>
              <a:t>claimant</a:t>
            </a:r>
            <a:r>
              <a:rPr lang="en-US" sz="2400" dirty="0" smtClean="0">
                <a:solidFill>
                  <a:srgbClr val="FF0000"/>
                </a:solidFill>
              </a:rPr>
              <a:t>, regardless of the number of defendant physicians or health care providers other than a health care institution against whom the claim is asserted or the number of separate causes of action on which the claim is based. </a:t>
            </a:r>
            <a:endParaRPr lang="en-US" sz="2400" dirty="0">
              <a:solidFill>
                <a:srgbClr val="FF0000"/>
              </a:solidFill>
            </a:endParaRPr>
          </a:p>
        </p:txBody>
      </p:sp>
    </p:spTree>
    <p:extLst>
      <p:ext uri="{BB962C8B-B14F-4D97-AF65-F5344CB8AC3E}">
        <p14:creationId xmlns:p14="http://schemas.microsoft.com/office/powerpoint/2010/main" val="1739380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
            <a:ext cx="8270630" cy="1143000"/>
          </a:xfrm>
        </p:spPr>
        <p:txBody>
          <a:bodyPr>
            <a:normAutofit/>
          </a:bodyPr>
          <a:lstStyle/>
          <a:p>
            <a:r>
              <a:rPr lang="en-US" sz="2800" dirty="0" smtClean="0"/>
              <a:t>250K Limit on non-economic damages</a:t>
            </a:r>
            <a:br>
              <a:rPr lang="en-US" sz="2800" dirty="0" smtClean="0"/>
            </a:br>
            <a:r>
              <a:rPr lang="en-US" sz="1800" dirty="0" smtClean="0"/>
              <a:t>(for health care institutions)</a:t>
            </a:r>
            <a:endParaRPr lang="en-US" sz="2800" dirty="0"/>
          </a:p>
        </p:txBody>
      </p:sp>
      <p:sp>
        <p:nvSpPr>
          <p:cNvPr id="3" name="Subtitle 2"/>
          <p:cNvSpPr>
            <a:spLocks noGrp="1"/>
          </p:cNvSpPr>
          <p:nvPr>
            <p:ph type="subTitle" idx="1"/>
          </p:nvPr>
        </p:nvSpPr>
        <p:spPr>
          <a:xfrm>
            <a:off x="304800" y="1295400"/>
            <a:ext cx="8458200" cy="5410200"/>
          </a:xfrm>
        </p:spPr>
        <p:txBody>
          <a:bodyPr>
            <a:normAutofit/>
          </a:bodyPr>
          <a:lstStyle/>
          <a:p>
            <a:r>
              <a:rPr lang="en-US" dirty="0" smtClean="0">
                <a:solidFill>
                  <a:srgbClr val="FF0000"/>
                </a:solidFill>
              </a:rPr>
              <a:t>§74.301(b) &amp; (c), CPRC</a:t>
            </a:r>
          </a:p>
          <a:p>
            <a:r>
              <a:rPr lang="en-US" dirty="0" smtClean="0">
                <a:solidFill>
                  <a:srgbClr val="FF0000"/>
                </a:solidFill>
              </a:rPr>
              <a:t>LIMITATION ON NON-ECONOMIC DAMAGES</a:t>
            </a:r>
          </a:p>
          <a:p>
            <a:endParaRPr lang="en-US" sz="2000" dirty="0" smtClean="0">
              <a:solidFill>
                <a:srgbClr val="FF0000"/>
              </a:solidFill>
            </a:endParaRPr>
          </a:p>
          <a:p>
            <a:r>
              <a:rPr lang="en-US" sz="2000" dirty="0" smtClean="0">
                <a:solidFill>
                  <a:srgbClr val="FF0000"/>
                </a:solidFill>
              </a:rPr>
              <a:t>“In…a health care liability claim where final judgment is rendered against a single health care institution, the limit…for </a:t>
            </a:r>
            <a:r>
              <a:rPr lang="en-US" sz="2000" dirty="0" smtClean="0">
                <a:solidFill>
                  <a:srgbClr val="FFFF00"/>
                </a:solidFill>
              </a:rPr>
              <a:t>noneconomic damages</a:t>
            </a:r>
            <a:r>
              <a:rPr lang="en-US" sz="2000" dirty="0" smtClean="0">
                <a:solidFill>
                  <a:srgbClr val="FF0000"/>
                </a:solidFill>
              </a:rPr>
              <a:t> inclusive of all persons and entities for which vicarious liability theories may apply, shall be limited to…$250,000.00 for each </a:t>
            </a:r>
            <a:r>
              <a:rPr lang="en-US" sz="2000" dirty="0" smtClean="0">
                <a:solidFill>
                  <a:srgbClr val="FFFF00"/>
                </a:solidFill>
              </a:rPr>
              <a:t>claimant.</a:t>
            </a:r>
          </a:p>
          <a:p>
            <a:endParaRPr lang="en-US" sz="2000" dirty="0">
              <a:solidFill>
                <a:srgbClr val="FFFF00"/>
              </a:solidFill>
            </a:endParaRPr>
          </a:p>
          <a:p>
            <a:r>
              <a:rPr lang="en-US" sz="2000" dirty="0" smtClean="0">
                <a:solidFill>
                  <a:srgbClr val="FF0000"/>
                </a:solidFill>
              </a:rPr>
              <a:t>“ [W]here final judgment is rendered against more than one health care institution, the limit…for </a:t>
            </a:r>
            <a:r>
              <a:rPr lang="en-US" sz="2000" dirty="0" smtClean="0">
                <a:solidFill>
                  <a:srgbClr val="FFFF00"/>
                </a:solidFill>
              </a:rPr>
              <a:t>noneconomic damages </a:t>
            </a:r>
            <a:r>
              <a:rPr lang="en-US" sz="2000" dirty="0" smtClean="0">
                <a:solidFill>
                  <a:srgbClr val="FF0000"/>
                </a:solidFill>
              </a:rPr>
              <a:t>for each health care institution, inclusive of all persons and entities for which vicarious liability theories may apply, shall be limited to…$250,000.00 for each </a:t>
            </a:r>
            <a:r>
              <a:rPr lang="en-US" sz="2000" dirty="0" smtClean="0">
                <a:solidFill>
                  <a:srgbClr val="FFFF00"/>
                </a:solidFill>
              </a:rPr>
              <a:t>claimant </a:t>
            </a:r>
            <a:r>
              <a:rPr lang="en-US" sz="2000" dirty="0" smtClean="0">
                <a:solidFill>
                  <a:srgbClr val="FF0000"/>
                </a:solidFill>
              </a:rPr>
              <a:t>and the limit…for all health care institutions…shall be limited [to] $500,000.00 for each </a:t>
            </a:r>
            <a:r>
              <a:rPr lang="en-US" sz="2000" dirty="0" smtClean="0">
                <a:solidFill>
                  <a:srgbClr val="FFFF00"/>
                </a:solidFill>
              </a:rPr>
              <a:t>claimant.</a:t>
            </a:r>
            <a:r>
              <a:rPr lang="en-US" sz="2000" dirty="0" smtClean="0">
                <a:solidFill>
                  <a:srgbClr val="FF0000"/>
                </a:solidFill>
              </a:rPr>
              <a:t>   </a:t>
            </a:r>
            <a:endParaRPr lang="en-US" sz="2000" dirty="0">
              <a:solidFill>
                <a:srgbClr val="FF0000"/>
              </a:solidFill>
            </a:endParaRPr>
          </a:p>
        </p:txBody>
      </p:sp>
    </p:spTree>
    <p:extLst>
      <p:ext uri="{BB962C8B-B14F-4D97-AF65-F5344CB8AC3E}">
        <p14:creationId xmlns:p14="http://schemas.microsoft.com/office/powerpoint/2010/main" val="127402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1000"/>
            <a:ext cx="8346830" cy="457200"/>
          </a:xfrm>
        </p:spPr>
        <p:txBody>
          <a:bodyPr>
            <a:normAutofit/>
          </a:bodyPr>
          <a:lstStyle/>
          <a:p>
            <a:pPr algn="l"/>
            <a:r>
              <a:rPr lang="en-US" sz="2800" dirty="0" smtClean="0">
                <a:solidFill>
                  <a:srgbClr val="FF0000"/>
                </a:solidFill>
              </a:rPr>
              <a:t>Key Points</a:t>
            </a:r>
            <a:endParaRPr lang="en-US" sz="2800" dirty="0">
              <a:solidFill>
                <a:srgbClr val="FF0000"/>
              </a:solidFill>
            </a:endParaRPr>
          </a:p>
        </p:txBody>
      </p:sp>
      <p:sp>
        <p:nvSpPr>
          <p:cNvPr id="3" name="Subtitle 2"/>
          <p:cNvSpPr>
            <a:spLocks noGrp="1"/>
          </p:cNvSpPr>
          <p:nvPr>
            <p:ph type="subTitle" idx="1"/>
          </p:nvPr>
        </p:nvSpPr>
        <p:spPr>
          <a:xfrm>
            <a:off x="76200" y="1066800"/>
            <a:ext cx="8686800" cy="5715000"/>
          </a:xfrm>
        </p:spPr>
        <p:txBody>
          <a:bodyPr>
            <a:normAutofit fontScale="47500" lnSpcReduction="20000"/>
          </a:bodyPr>
          <a:lstStyle/>
          <a:p>
            <a:pPr algn="l"/>
            <a:endParaRPr lang="en-US" dirty="0"/>
          </a:p>
          <a:p>
            <a:pPr algn="l"/>
            <a:endParaRPr lang="en-US" dirty="0" smtClean="0"/>
          </a:p>
          <a:p>
            <a:pPr algn="l"/>
            <a:r>
              <a:rPr lang="en-US" sz="3800" dirty="0" smtClean="0"/>
              <a:t>• The noneconomic damages cap is per “Claimant.”  This provision is a change from prior law (Article 4590i) which attempted to cap non-economic damages on a per “defendant” basis. </a:t>
            </a:r>
          </a:p>
          <a:p>
            <a:pPr algn="l"/>
            <a:endParaRPr lang="en-US" sz="3800" dirty="0" smtClean="0"/>
          </a:p>
          <a:p>
            <a:pPr algn="l"/>
            <a:r>
              <a:rPr lang="en-US" sz="3800" dirty="0" smtClean="0"/>
              <a:t>• “Claimant “ is defined by §74.001(2) as “a person, including a decedent’s estate” and “[a]</a:t>
            </a:r>
            <a:r>
              <a:rPr lang="en-US" sz="3800" dirty="0" err="1" smtClean="0"/>
              <a:t>ll</a:t>
            </a:r>
            <a:r>
              <a:rPr lang="en-US" sz="3800" dirty="0" smtClean="0"/>
              <a:t> persons claiming to have sustained damages as the result of the bodily injury or death of a single person are considered a single claimant.”</a:t>
            </a:r>
          </a:p>
          <a:p>
            <a:pPr algn="l"/>
            <a:endParaRPr lang="en-US" sz="3800" dirty="0"/>
          </a:p>
          <a:p>
            <a:pPr algn="l"/>
            <a:r>
              <a:rPr lang="en-US" sz="3800" dirty="0" smtClean="0"/>
              <a:t>• Thus, all plaintiffs, including those whose claim derive from the underlying tort/injury, share in the single 250K cap as they are considered a single “claimant.” </a:t>
            </a:r>
          </a:p>
          <a:p>
            <a:pPr algn="l"/>
            <a:endParaRPr lang="en-US" sz="3800" dirty="0" smtClean="0"/>
          </a:p>
          <a:p>
            <a:pPr algn="l"/>
            <a:r>
              <a:rPr lang="en-US" sz="3800" dirty="0" smtClean="0"/>
              <a:t>• In the typical case, the noneconomic damages cap is 250K for </a:t>
            </a:r>
            <a:r>
              <a:rPr lang="en-US" sz="3800" u="sng" dirty="0" smtClean="0"/>
              <a:t>all claimants</a:t>
            </a:r>
            <a:r>
              <a:rPr lang="en-US" sz="3800" dirty="0" smtClean="0"/>
              <a:t>, </a:t>
            </a:r>
            <a:r>
              <a:rPr lang="en-US" sz="3800" dirty="0" smtClean="0">
                <a:solidFill>
                  <a:srgbClr val="FFFF00"/>
                </a:solidFill>
              </a:rPr>
              <a:t>regardless of the number of physician or other health care provider defendants</a:t>
            </a:r>
          </a:p>
          <a:p>
            <a:pPr algn="l"/>
            <a:endParaRPr lang="en-US" sz="3800" dirty="0">
              <a:solidFill>
                <a:srgbClr val="00B050"/>
              </a:solidFill>
            </a:endParaRPr>
          </a:p>
          <a:p>
            <a:pPr algn="l"/>
            <a:r>
              <a:rPr lang="en-US" sz="3800" dirty="0" smtClean="0"/>
              <a:t>• A separate 250K limit applies to a health care institution, up to a maximum of 500K if two or more institutions are joined in the case.</a:t>
            </a:r>
          </a:p>
          <a:p>
            <a:pPr algn="l"/>
            <a:endParaRPr lang="en-US" sz="3800" dirty="0">
              <a:solidFill>
                <a:srgbClr val="00B050"/>
              </a:solidFill>
            </a:endParaRPr>
          </a:p>
          <a:p>
            <a:pPr algn="l"/>
            <a:r>
              <a:rPr lang="en-US" sz="3800" dirty="0" smtClean="0"/>
              <a:t>• Vicarious liability theories will not operate to increase the cap which is inclusive of all persons or entities for which such theories apply.  </a:t>
            </a:r>
          </a:p>
          <a:p>
            <a:pPr algn="l"/>
            <a:endParaRPr lang="en-US" sz="3800" dirty="0">
              <a:solidFill>
                <a:srgbClr val="00B050"/>
              </a:solidFill>
            </a:endParaRPr>
          </a:p>
          <a:p>
            <a:pPr algn="l"/>
            <a:r>
              <a:rPr lang="en-US" dirty="0" smtClean="0">
                <a:solidFill>
                  <a:srgbClr val="00B050"/>
                </a:solidFill>
              </a:rPr>
              <a:t> </a:t>
            </a:r>
            <a:endParaRPr lang="en-US" dirty="0">
              <a:solidFill>
                <a:srgbClr val="00B050"/>
              </a:solidFill>
            </a:endParaRPr>
          </a:p>
        </p:txBody>
      </p:sp>
    </p:spTree>
    <p:extLst>
      <p:ext uri="{BB962C8B-B14F-4D97-AF65-F5344CB8AC3E}">
        <p14:creationId xmlns:p14="http://schemas.microsoft.com/office/powerpoint/2010/main" val="2117677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pPr algn="l"/>
            <a:r>
              <a:rPr lang="en-US" sz="2800" dirty="0" smtClean="0">
                <a:solidFill>
                  <a:srgbClr val="FF0000"/>
                </a:solidFill>
              </a:rPr>
              <a:t>PRACTICAL OBSERVATIONS</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The noneconomic damages cap is not indexed to the CPI</a:t>
            </a:r>
          </a:p>
          <a:p>
            <a:r>
              <a:rPr lang="en-US" dirty="0" smtClean="0"/>
              <a:t>$250K in 2016, has the same buying power as 190K in 2003, when the statute was passed</a:t>
            </a:r>
          </a:p>
          <a:p>
            <a:r>
              <a:rPr lang="en-US" dirty="0" smtClean="0"/>
              <a:t>Similarly stated, it takes approx. 326K today to have the same buying power as 250K had in 2003</a:t>
            </a:r>
          </a:p>
          <a:p>
            <a:r>
              <a:rPr lang="en-US" dirty="0" smtClean="0"/>
              <a:t>It is the rare case in which more than one institution is joined</a:t>
            </a:r>
          </a:p>
          <a:p>
            <a:r>
              <a:rPr lang="en-US" dirty="0" smtClean="0"/>
              <a:t>Maximum Non-Economic Recovery is 750K if at least one physician/health care provider is joined, and at least 2 institutions are joined</a:t>
            </a:r>
            <a:endParaRPr lang="en-US" dirty="0"/>
          </a:p>
        </p:txBody>
      </p:sp>
    </p:spTree>
    <p:extLst>
      <p:ext uri="{BB962C8B-B14F-4D97-AF65-F5344CB8AC3E}">
        <p14:creationId xmlns:p14="http://schemas.microsoft.com/office/powerpoint/2010/main" val="3186751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52400"/>
            <a:ext cx="8229600" cy="914400"/>
          </a:xfrm>
        </p:spPr>
        <p:txBody>
          <a:bodyPr>
            <a:normAutofit/>
          </a:bodyPr>
          <a:lstStyle/>
          <a:p>
            <a:r>
              <a:rPr lang="en-US" sz="2800" dirty="0" smtClean="0"/>
              <a:t>500K </a:t>
            </a:r>
            <a:r>
              <a:rPr lang="en-US" sz="2800" dirty="0"/>
              <a:t>Limit on </a:t>
            </a:r>
            <a:r>
              <a:rPr lang="en-US" sz="2800" dirty="0" smtClean="0"/>
              <a:t>DAMAGES IN DEATH CASES</a:t>
            </a:r>
            <a:br>
              <a:rPr lang="en-US" sz="2800" dirty="0" smtClean="0"/>
            </a:br>
            <a:endParaRPr lang="en-US" sz="2800" dirty="0"/>
          </a:p>
        </p:txBody>
      </p:sp>
      <p:sp>
        <p:nvSpPr>
          <p:cNvPr id="3" name="Subtitle 2"/>
          <p:cNvSpPr>
            <a:spLocks noGrp="1"/>
          </p:cNvSpPr>
          <p:nvPr>
            <p:ph type="subTitle" idx="1"/>
          </p:nvPr>
        </p:nvSpPr>
        <p:spPr>
          <a:xfrm>
            <a:off x="533400" y="1219200"/>
            <a:ext cx="8153400" cy="5257800"/>
          </a:xfrm>
        </p:spPr>
        <p:txBody>
          <a:bodyPr>
            <a:normAutofit/>
          </a:bodyPr>
          <a:lstStyle/>
          <a:p>
            <a:r>
              <a:rPr lang="en-US" dirty="0">
                <a:solidFill>
                  <a:srgbClr val="FF0000"/>
                </a:solidFill>
              </a:rPr>
              <a:t>§</a:t>
            </a:r>
            <a:r>
              <a:rPr lang="en-US" dirty="0" smtClean="0">
                <a:solidFill>
                  <a:srgbClr val="FF0000"/>
                </a:solidFill>
              </a:rPr>
              <a:t>74.303(a), </a:t>
            </a:r>
            <a:r>
              <a:rPr lang="en-US" dirty="0">
                <a:solidFill>
                  <a:srgbClr val="FF0000"/>
                </a:solidFill>
              </a:rPr>
              <a:t>CPRC</a:t>
            </a:r>
          </a:p>
          <a:p>
            <a:r>
              <a:rPr lang="en-US" dirty="0">
                <a:solidFill>
                  <a:srgbClr val="FF0000"/>
                </a:solidFill>
              </a:rPr>
              <a:t>LIMITATION ON </a:t>
            </a:r>
            <a:r>
              <a:rPr lang="en-US" dirty="0" smtClean="0">
                <a:solidFill>
                  <a:srgbClr val="FF0000"/>
                </a:solidFill>
              </a:rPr>
              <a:t>DAMAGES</a:t>
            </a:r>
            <a:endParaRPr lang="en-US" dirty="0">
              <a:solidFill>
                <a:srgbClr val="FF0000"/>
              </a:solidFill>
            </a:endParaRPr>
          </a:p>
          <a:p>
            <a:endParaRPr lang="en-US" dirty="0" smtClean="0">
              <a:solidFill>
                <a:srgbClr val="FF0000"/>
              </a:solidFill>
            </a:endParaRPr>
          </a:p>
          <a:p>
            <a:r>
              <a:rPr lang="en-US" dirty="0" smtClean="0">
                <a:solidFill>
                  <a:srgbClr val="FF0000"/>
                </a:solidFill>
              </a:rPr>
              <a:t>“In a </a:t>
            </a:r>
            <a:r>
              <a:rPr lang="en-US" dirty="0" smtClean="0">
                <a:solidFill>
                  <a:srgbClr val="FFFF00"/>
                </a:solidFill>
              </a:rPr>
              <a:t>wrongful death or survival action</a:t>
            </a:r>
            <a:r>
              <a:rPr lang="en-US" dirty="0" smtClean="0">
                <a:solidFill>
                  <a:srgbClr val="FF0000"/>
                </a:solidFill>
              </a:rPr>
              <a:t> on a </a:t>
            </a:r>
            <a:r>
              <a:rPr lang="en-US" dirty="0">
                <a:solidFill>
                  <a:srgbClr val="FF0000"/>
                </a:solidFill>
              </a:rPr>
              <a:t>health care liability claim where final judgment is rendered against a </a:t>
            </a:r>
            <a:r>
              <a:rPr lang="en-US" dirty="0" smtClean="0">
                <a:solidFill>
                  <a:srgbClr val="FF0000"/>
                </a:solidFill>
              </a:rPr>
              <a:t>physician or health care provider, the limit of civil liability for </a:t>
            </a:r>
            <a:r>
              <a:rPr lang="en-US" dirty="0" smtClean="0">
                <a:solidFill>
                  <a:srgbClr val="FFFF00"/>
                </a:solidFill>
              </a:rPr>
              <a:t>all damages, including exemplary damages</a:t>
            </a:r>
            <a:r>
              <a:rPr lang="en-US" dirty="0" smtClean="0">
                <a:solidFill>
                  <a:srgbClr val="FF0000"/>
                </a:solidFill>
              </a:rPr>
              <a:t>, shall be limited to…</a:t>
            </a:r>
            <a:r>
              <a:rPr lang="en-US" dirty="0" smtClean="0">
                <a:solidFill>
                  <a:srgbClr val="FFFF00"/>
                </a:solidFill>
              </a:rPr>
              <a:t>$500,000 </a:t>
            </a:r>
            <a:r>
              <a:rPr lang="en-US" dirty="0" smtClean="0">
                <a:solidFill>
                  <a:srgbClr val="FF0000"/>
                </a:solidFill>
              </a:rPr>
              <a:t>for each </a:t>
            </a:r>
            <a:r>
              <a:rPr lang="en-US" dirty="0" smtClean="0">
                <a:solidFill>
                  <a:srgbClr val="FFFF00"/>
                </a:solidFill>
              </a:rPr>
              <a:t>claimant</a:t>
            </a:r>
            <a:r>
              <a:rPr lang="en-US" dirty="0" smtClean="0">
                <a:solidFill>
                  <a:srgbClr val="FF0000"/>
                </a:solidFill>
              </a:rPr>
              <a:t>, regardless of the number of defendant physicians or health care providers….”</a:t>
            </a:r>
            <a:endParaRPr lang="en-US" dirty="0">
              <a:solidFill>
                <a:srgbClr val="FFFF00"/>
              </a:solidFill>
            </a:endParaRPr>
          </a:p>
          <a:p>
            <a:endParaRPr lang="en-US" dirty="0"/>
          </a:p>
        </p:txBody>
      </p:sp>
    </p:spTree>
    <p:extLst>
      <p:ext uri="{BB962C8B-B14F-4D97-AF65-F5344CB8AC3E}">
        <p14:creationId xmlns:p14="http://schemas.microsoft.com/office/powerpoint/2010/main" val="4256573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52400"/>
            <a:ext cx="8229600" cy="914400"/>
          </a:xfrm>
        </p:spPr>
        <p:txBody>
          <a:bodyPr>
            <a:normAutofit/>
          </a:bodyPr>
          <a:lstStyle/>
          <a:p>
            <a:r>
              <a:rPr lang="en-US" sz="2800" dirty="0" smtClean="0"/>
              <a:t>500K </a:t>
            </a:r>
            <a:r>
              <a:rPr lang="en-US" sz="2800" dirty="0"/>
              <a:t>Limit on </a:t>
            </a:r>
            <a:r>
              <a:rPr lang="en-US" sz="2800" dirty="0" smtClean="0"/>
              <a:t>DAMAGES IN DEATH CASES</a:t>
            </a:r>
            <a:br>
              <a:rPr lang="en-US" sz="2800" dirty="0" smtClean="0"/>
            </a:br>
            <a:endParaRPr lang="en-US" sz="2800" dirty="0"/>
          </a:p>
        </p:txBody>
      </p:sp>
      <p:sp>
        <p:nvSpPr>
          <p:cNvPr id="3" name="Subtitle 2"/>
          <p:cNvSpPr>
            <a:spLocks noGrp="1"/>
          </p:cNvSpPr>
          <p:nvPr>
            <p:ph type="subTitle" idx="1"/>
          </p:nvPr>
        </p:nvSpPr>
        <p:spPr>
          <a:xfrm>
            <a:off x="533400" y="1219200"/>
            <a:ext cx="8001000" cy="5105400"/>
          </a:xfrm>
        </p:spPr>
        <p:txBody>
          <a:bodyPr>
            <a:normAutofit fontScale="92500" lnSpcReduction="20000"/>
          </a:bodyPr>
          <a:lstStyle/>
          <a:p>
            <a:r>
              <a:rPr lang="en-US" dirty="0">
                <a:solidFill>
                  <a:srgbClr val="FF0000"/>
                </a:solidFill>
              </a:rPr>
              <a:t>§</a:t>
            </a:r>
            <a:r>
              <a:rPr lang="en-US" dirty="0" smtClean="0">
                <a:solidFill>
                  <a:srgbClr val="FF0000"/>
                </a:solidFill>
              </a:rPr>
              <a:t>74.303(b), </a:t>
            </a:r>
            <a:r>
              <a:rPr lang="en-US" dirty="0">
                <a:solidFill>
                  <a:srgbClr val="FF0000"/>
                </a:solidFill>
              </a:rPr>
              <a:t>CPRC</a:t>
            </a:r>
          </a:p>
          <a:p>
            <a:r>
              <a:rPr lang="en-US" dirty="0">
                <a:solidFill>
                  <a:srgbClr val="FF0000"/>
                </a:solidFill>
              </a:rPr>
              <a:t>LIMITATION ON </a:t>
            </a:r>
            <a:r>
              <a:rPr lang="en-US" dirty="0" smtClean="0">
                <a:solidFill>
                  <a:srgbClr val="FF0000"/>
                </a:solidFill>
              </a:rPr>
              <a:t>DAMAGES</a:t>
            </a:r>
            <a:endParaRPr lang="en-US" dirty="0">
              <a:solidFill>
                <a:srgbClr val="FF0000"/>
              </a:solidFill>
            </a:endParaRPr>
          </a:p>
          <a:p>
            <a:endParaRPr lang="en-US" dirty="0" smtClean="0">
              <a:solidFill>
                <a:srgbClr val="FF0000"/>
              </a:solidFill>
            </a:endParaRPr>
          </a:p>
          <a:p>
            <a:r>
              <a:rPr lang="en-US" dirty="0" smtClean="0">
                <a:solidFill>
                  <a:srgbClr val="FF0000"/>
                </a:solidFill>
              </a:rPr>
              <a:t>“When there is an increase or decrease in the [CPI] with respect to that index on August 29, 1977, </a:t>
            </a:r>
            <a:r>
              <a:rPr lang="en-US" dirty="0" smtClean="0">
                <a:solidFill>
                  <a:srgbClr val="FFFF00"/>
                </a:solidFill>
              </a:rPr>
              <a:t>the liability limit prescribed in Subsection (a) shall be increased or decreased</a:t>
            </a:r>
            <a:r>
              <a:rPr lang="en-US" dirty="0" smtClean="0">
                <a:solidFill>
                  <a:srgbClr val="FF0000"/>
                </a:solidFill>
              </a:rPr>
              <a:t>, as applicable, by a sum equal to the amount of such limit multiplied </a:t>
            </a:r>
            <a:r>
              <a:rPr lang="en-US" dirty="0" smtClean="0">
                <a:solidFill>
                  <a:srgbClr val="FFFF00"/>
                </a:solidFill>
              </a:rPr>
              <a:t>by the percentage increase or decrease in the [CPI]*</a:t>
            </a:r>
            <a:r>
              <a:rPr lang="en-US" dirty="0" smtClean="0">
                <a:solidFill>
                  <a:srgbClr val="FF0000"/>
                </a:solidFill>
              </a:rPr>
              <a:t>…between August 29, 1977, and the time at which damages subject to such limits are awarded by final judgment or settlement.”</a:t>
            </a:r>
          </a:p>
          <a:p>
            <a:endParaRPr lang="en-US" dirty="0" smtClean="0">
              <a:solidFill>
                <a:srgbClr val="FF0000"/>
              </a:solidFill>
            </a:endParaRPr>
          </a:p>
          <a:p>
            <a:pPr algn="l"/>
            <a:r>
              <a:rPr lang="en-US" sz="2400" dirty="0" smtClean="0">
                <a:solidFill>
                  <a:srgbClr val="FFFF00"/>
                </a:solidFill>
              </a:rPr>
              <a:t>* CPI-W:  Seasonally Adjusted U.S. City Average—All Items </a:t>
            </a:r>
            <a:endParaRPr lang="en-US" sz="2400" dirty="0">
              <a:solidFill>
                <a:srgbClr val="FFFF00"/>
              </a:solidFill>
            </a:endParaRPr>
          </a:p>
          <a:p>
            <a:endParaRPr lang="en-US" dirty="0"/>
          </a:p>
        </p:txBody>
      </p:sp>
    </p:spTree>
    <p:extLst>
      <p:ext uri="{BB962C8B-B14F-4D97-AF65-F5344CB8AC3E}">
        <p14:creationId xmlns:p14="http://schemas.microsoft.com/office/powerpoint/2010/main" val="2643333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52400"/>
            <a:ext cx="8229600" cy="914400"/>
          </a:xfrm>
        </p:spPr>
        <p:txBody>
          <a:bodyPr>
            <a:normAutofit/>
          </a:bodyPr>
          <a:lstStyle/>
          <a:p>
            <a:r>
              <a:rPr lang="en-US" sz="2800" dirty="0" smtClean="0"/>
              <a:t>500K </a:t>
            </a:r>
            <a:r>
              <a:rPr lang="en-US" sz="2800" dirty="0"/>
              <a:t>Limit on </a:t>
            </a:r>
            <a:r>
              <a:rPr lang="en-US" sz="2800" dirty="0" smtClean="0"/>
              <a:t>DAMAGES IN DEATH CASES</a:t>
            </a:r>
            <a:br>
              <a:rPr lang="en-US" sz="2800" dirty="0" smtClean="0"/>
            </a:br>
            <a:endParaRPr lang="en-US" sz="2800" dirty="0"/>
          </a:p>
        </p:txBody>
      </p:sp>
      <p:sp>
        <p:nvSpPr>
          <p:cNvPr id="3" name="Subtitle 2"/>
          <p:cNvSpPr>
            <a:spLocks noGrp="1"/>
          </p:cNvSpPr>
          <p:nvPr>
            <p:ph type="subTitle" idx="1"/>
          </p:nvPr>
        </p:nvSpPr>
        <p:spPr>
          <a:xfrm>
            <a:off x="381000" y="1219200"/>
            <a:ext cx="8077200" cy="5410200"/>
          </a:xfrm>
        </p:spPr>
        <p:txBody>
          <a:bodyPr>
            <a:normAutofit/>
          </a:bodyPr>
          <a:lstStyle/>
          <a:p>
            <a:r>
              <a:rPr lang="en-US" dirty="0">
                <a:solidFill>
                  <a:srgbClr val="FF0000"/>
                </a:solidFill>
              </a:rPr>
              <a:t>§</a:t>
            </a:r>
            <a:r>
              <a:rPr lang="en-US" dirty="0" smtClean="0">
                <a:solidFill>
                  <a:srgbClr val="FF0000"/>
                </a:solidFill>
              </a:rPr>
              <a:t>74.303(c), </a:t>
            </a:r>
            <a:r>
              <a:rPr lang="en-US" dirty="0">
                <a:solidFill>
                  <a:srgbClr val="FF0000"/>
                </a:solidFill>
              </a:rPr>
              <a:t>CPRC</a:t>
            </a:r>
          </a:p>
          <a:p>
            <a:r>
              <a:rPr lang="en-US" dirty="0">
                <a:solidFill>
                  <a:srgbClr val="FF0000"/>
                </a:solidFill>
              </a:rPr>
              <a:t>LIMITATION ON </a:t>
            </a:r>
            <a:r>
              <a:rPr lang="en-US" dirty="0" smtClean="0">
                <a:solidFill>
                  <a:srgbClr val="FF0000"/>
                </a:solidFill>
              </a:rPr>
              <a:t>DAMAGES</a:t>
            </a:r>
            <a:endParaRPr lang="en-US" dirty="0">
              <a:solidFill>
                <a:srgbClr val="FF0000"/>
              </a:solidFill>
            </a:endParaRPr>
          </a:p>
          <a:p>
            <a:endParaRPr lang="en-US" dirty="0" smtClean="0">
              <a:solidFill>
                <a:srgbClr val="FF0000"/>
              </a:solidFill>
            </a:endParaRPr>
          </a:p>
          <a:p>
            <a:r>
              <a:rPr lang="en-US" sz="3200" dirty="0" smtClean="0">
                <a:solidFill>
                  <a:srgbClr val="FF0000"/>
                </a:solidFill>
              </a:rPr>
              <a:t>“</a:t>
            </a:r>
            <a:r>
              <a:rPr lang="en-US" sz="3200" dirty="0" smtClean="0">
                <a:solidFill>
                  <a:srgbClr val="FFFF00"/>
                </a:solidFill>
              </a:rPr>
              <a:t>Subsection (a) does not apply</a:t>
            </a:r>
            <a:r>
              <a:rPr lang="en-US" sz="3200" dirty="0" smtClean="0">
                <a:solidFill>
                  <a:srgbClr val="FF0000"/>
                </a:solidFill>
              </a:rPr>
              <a:t> to the amount of damages awarded on a health care liability claim for the </a:t>
            </a:r>
            <a:r>
              <a:rPr lang="en-US" sz="3200" dirty="0" smtClean="0">
                <a:solidFill>
                  <a:srgbClr val="FFFF00"/>
                </a:solidFill>
              </a:rPr>
              <a:t>expenses of necessary medical, hospital, and custodial care</a:t>
            </a:r>
            <a:r>
              <a:rPr lang="en-US" sz="3200" dirty="0" smtClean="0">
                <a:solidFill>
                  <a:srgbClr val="FF0000"/>
                </a:solidFill>
              </a:rPr>
              <a:t> received before judgment or required in the future </a:t>
            </a:r>
            <a:r>
              <a:rPr lang="en-US" sz="3200" dirty="0" smtClean="0">
                <a:solidFill>
                  <a:srgbClr val="FFFF00"/>
                </a:solidFill>
              </a:rPr>
              <a:t>for the treatment of the injury</a:t>
            </a:r>
            <a:r>
              <a:rPr lang="en-US" sz="3200" dirty="0" smtClean="0">
                <a:solidFill>
                  <a:srgbClr val="FF0000"/>
                </a:solidFill>
              </a:rPr>
              <a:t>.</a:t>
            </a:r>
            <a:endParaRPr lang="en-US" sz="3200" dirty="0"/>
          </a:p>
        </p:txBody>
      </p:sp>
    </p:spTree>
    <p:extLst>
      <p:ext uri="{BB962C8B-B14F-4D97-AF65-F5344CB8AC3E}">
        <p14:creationId xmlns:p14="http://schemas.microsoft.com/office/powerpoint/2010/main" val="26810046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1321</TotalTime>
  <Words>2612</Words>
  <Application>Microsoft Office PowerPoint</Application>
  <PresentationFormat>On-screen Show (4:3)</PresentationFormat>
  <Paragraphs>162</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Apex</vt:lpstr>
      <vt:lpstr>DAMAGE CAPS in Medical Malpractice Cases</vt:lpstr>
      <vt:lpstr>SUMMARY OF APPLICABLE DAMAGE CAPS</vt:lpstr>
      <vt:lpstr>250K Limit on non-economic damages (for physicians and other health care providers)</vt:lpstr>
      <vt:lpstr>250K Limit on non-economic damages (for health care institutions)</vt:lpstr>
      <vt:lpstr>Key Points</vt:lpstr>
      <vt:lpstr>PRACTICAL OBSERVATIONS</vt:lpstr>
      <vt:lpstr>500K Limit on DAMAGES IN DEATH CASES </vt:lpstr>
      <vt:lpstr>500K Limit on DAMAGES IN DEATH CASES </vt:lpstr>
      <vt:lpstr>500K Limit on DAMAGES IN DEATH CASES </vt:lpstr>
      <vt:lpstr>Key Points</vt:lpstr>
      <vt:lpstr>Calculating the current WD cap</vt:lpstr>
      <vt:lpstr>Resources for CPI Data</vt:lpstr>
      <vt:lpstr>OTHER IMPORTANT DEFINITIONS</vt:lpstr>
      <vt:lpstr>OTHER IMPORTANT DEFINITIONS</vt:lpstr>
      <vt:lpstr>Case Law on Definition of Non-Economic Damages</vt:lpstr>
      <vt:lpstr>EXEMPLARY DAMAGES</vt:lpstr>
      <vt:lpstr>APPLYING THE NONECONOMIC CAP, THE PUNITIVE DAMAGES CAP AND WRONGFUL DEATH CAPS IN A SINGLE CASE</vt:lpstr>
      <vt:lpstr>Caps are not affirmative defenses</vt:lpstr>
      <vt:lpstr>OTHER IMPORTANT DEFINITIONS</vt:lpstr>
      <vt:lpstr>How far is too far?</vt:lpstr>
      <vt:lpstr>Ross v. St. Luke’s (Tex. 2015)</vt:lpstr>
      <vt:lpstr>Ross v. St. Luke’s Factors on whether a Safety Claim is a HCL Claim</vt:lpstr>
      <vt:lpstr>Where are we on Safety Claims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Liability Limits in Medical Malpractice Cases</dc:title>
  <dc:creator>Mark Keene</dc:creator>
  <cp:lastModifiedBy>Mark Keene</cp:lastModifiedBy>
  <cp:revision>79</cp:revision>
  <cp:lastPrinted>2016-11-14T22:49:32Z</cp:lastPrinted>
  <dcterms:created xsi:type="dcterms:W3CDTF">2016-11-04T21:12:56Z</dcterms:created>
  <dcterms:modified xsi:type="dcterms:W3CDTF">2016-11-15T01:46:29Z</dcterms:modified>
</cp:coreProperties>
</file>